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7"/>
  </p:notesMasterIdLst>
  <p:handoutMasterIdLst>
    <p:handoutMasterId r:id="rId18"/>
  </p:handoutMasterIdLst>
  <p:sldIdLst>
    <p:sldId id="256" r:id="rId5"/>
    <p:sldId id="263" r:id="rId6"/>
    <p:sldId id="260" r:id="rId7"/>
    <p:sldId id="268" r:id="rId8"/>
    <p:sldId id="257" r:id="rId9"/>
    <p:sldId id="266" r:id="rId10"/>
    <p:sldId id="265" r:id="rId11"/>
    <p:sldId id="264" r:id="rId12"/>
    <p:sldId id="267" r:id="rId13"/>
    <p:sldId id="259" r:id="rId14"/>
    <p:sldId id="262" r:id="rId15"/>
    <p:sldId id="269" r:id="rId16"/>
  </p:sldIdLst>
  <p:sldSz cx="9144000" cy="6858000" type="screen4x3"/>
  <p:notesSz cx="6797675" cy="9926638"/>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68EAA"/>
    <a:srgbClr val="00ADDD"/>
    <a:srgbClr val="1DB9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ddels stil 2 - aks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798" autoAdjust="0"/>
  </p:normalViewPr>
  <p:slideViewPr>
    <p:cSldViewPr>
      <p:cViewPr>
        <p:scale>
          <a:sx n="118" d="100"/>
          <a:sy n="118" d="100"/>
        </p:scale>
        <p:origin x="-72" y="1836"/>
      </p:cViewPr>
      <p:guideLst>
        <p:guide orient="horz" pos="2160"/>
        <p:guide pos="2880"/>
      </p:guideLst>
    </p:cSldViewPr>
  </p:slideViewPr>
  <p:notesTextViewPr>
    <p:cViewPr>
      <p:scale>
        <a:sx n="100" d="100"/>
        <a:sy n="100" d="100"/>
      </p:scale>
      <p:origin x="0" y="0"/>
    </p:cViewPr>
  </p:notesTextViewPr>
  <p:notesViewPr>
    <p:cSldViewPr>
      <p:cViewPr varScale="1">
        <p:scale>
          <a:sx n="80" d="100"/>
          <a:sy n="80" d="100"/>
        </p:scale>
        <p:origin x="-3918"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3D0693C7-F4F4-4568-B356-FFAB4BB7DAD6}" type="datetimeFigureOut">
              <a:rPr lang="nb-NO" smtClean="0"/>
              <a:pPr/>
              <a:t>10.01.2018</a:t>
            </a:fld>
            <a:endParaRPr lang="nb-NO"/>
          </a:p>
        </p:txBody>
      </p:sp>
      <p:sp>
        <p:nvSpPr>
          <p:cNvPr id="4" name="Plassholder for bunntekst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3C5BB997-BA95-4D82-AF5E-369386C80240}" type="slidenum">
              <a:rPr lang="nb-NO" smtClean="0"/>
              <a:pPr/>
              <a:t>‹#›</a:t>
            </a:fld>
            <a:endParaRPr lang="nb-NO"/>
          </a:p>
        </p:txBody>
      </p:sp>
    </p:spTree>
    <p:extLst>
      <p:ext uri="{BB962C8B-B14F-4D97-AF65-F5344CB8AC3E}">
        <p14:creationId xmlns:p14="http://schemas.microsoft.com/office/powerpoint/2010/main" val="30310281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3D7EC7D-C0D9-44E8-9A12-77662DF6C418}" type="datetimeFigureOut">
              <a:rPr lang="nb-NO" smtClean="0"/>
              <a:pPr/>
              <a:t>10.01.2018</a:t>
            </a:fld>
            <a:endParaRPr lang="nb-NO"/>
          </a:p>
        </p:txBody>
      </p:sp>
      <p:sp>
        <p:nvSpPr>
          <p:cNvPr id="4" name="Plassholder for lysbilde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Plassholder for bunntekst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4FDB3E06-03AF-4A38-9A49-86E96720281B}" type="slidenum">
              <a:rPr lang="nb-NO" smtClean="0"/>
              <a:pPr/>
              <a:t>‹#›</a:t>
            </a:fld>
            <a:endParaRPr lang="nb-NO"/>
          </a:p>
        </p:txBody>
      </p:sp>
    </p:spTree>
    <p:extLst>
      <p:ext uri="{BB962C8B-B14F-4D97-AF65-F5344CB8AC3E}">
        <p14:creationId xmlns:p14="http://schemas.microsoft.com/office/powerpoint/2010/main" val="3236682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4FDB3E06-03AF-4A38-9A49-86E96720281B}" type="slidenum">
              <a:rPr lang="nb-NO" smtClean="0"/>
              <a:pPr/>
              <a:t>1</a:t>
            </a:fld>
            <a:endParaRPr lang="nb-NO"/>
          </a:p>
        </p:txBody>
      </p:sp>
    </p:spTree>
    <p:extLst>
      <p:ext uri="{BB962C8B-B14F-4D97-AF65-F5344CB8AC3E}">
        <p14:creationId xmlns:p14="http://schemas.microsoft.com/office/powerpoint/2010/main" val="31099206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fontScale="70000" lnSpcReduction="20000"/>
          </a:bodyPr>
          <a:lstStyle/>
          <a:p>
            <a:r>
              <a:rPr lang="nb-NO" dirty="0" smtClean="0"/>
              <a:t>Møteplass</a:t>
            </a:r>
          </a:p>
          <a:p>
            <a:pPr lvl="1"/>
            <a:r>
              <a:rPr lang="nb-NO" dirty="0" smtClean="0"/>
              <a:t>Tverrkulturell</a:t>
            </a:r>
          </a:p>
          <a:p>
            <a:pPr lvl="1"/>
            <a:r>
              <a:rPr lang="nb-NO" dirty="0" smtClean="0"/>
              <a:t>Uforpliktende</a:t>
            </a:r>
          </a:p>
          <a:p>
            <a:pPr lvl="1"/>
            <a:r>
              <a:rPr lang="nb-NO" dirty="0" smtClean="0"/>
              <a:t>Soner for stillhet og soner for samtale og mer støyende aktivitet</a:t>
            </a:r>
          </a:p>
          <a:p>
            <a:pPr lvl="1"/>
            <a:r>
              <a:rPr lang="nb-NO" dirty="0" smtClean="0"/>
              <a:t>Demokratisk funksjon – ingen spør hvorfor du etterspør informasjon. Du kan velge å be om hjelp, eller la være</a:t>
            </a:r>
          </a:p>
          <a:p>
            <a:r>
              <a:rPr lang="nb-NO" dirty="0" smtClean="0"/>
              <a:t>Debattarena</a:t>
            </a:r>
          </a:p>
          <a:p>
            <a:pPr lvl="1"/>
            <a:r>
              <a:rPr lang="nb-NO" dirty="0" smtClean="0"/>
              <a:t>Uavhengig debattarena skal vi være</a:t>
            </a:r>
          </a:p>
          <a:p>
            <a:pPr lvl="1"/>
            <a:r>
              <a:rPr lang="nb-NO" dirty="0" smtClean="0"/>
              <a:t>Helt nytt pålegg fra 1.1.14 – blir kalt </a:t>
            </a:r>
            <a:r>
              <a:rPr lang="nb-NO" dirty="0" err="1" smtClean="0"/>
              <a:t>litteraturhusparagrafen</a:t>
            </a:r>
            <a:endParaRPr lang="nb-NO" dirty="0" smtClean="0"/>
          </a:p>
          <a:p>
            <a:r>
              <a:rPr lang="nb-NO" dirty="0" smtClean="0"/>
              <a:t>Kulturarena</a:t>
            </a:r>
          </a:p>
          <a:p>
            <a:pPr lvl="1"/>
            <a:r>
              <a:rPr lang="nb-NO" dirty="0" smtClean="0"/>
              <a:t>Ulike kulturuttrykk, men litteraturen i første rekke</a:t>
            </a:r>
          </a:p>
          <a:p>
            <a:pPr lvl="1"/>
            <a:r>
              <a:rPr lang="nb-NO" dirty="0" smtClean="0"/>
              <a:t>For alle aldersgrupper</a:t>
            </a:r>
          </a:p>
          <a:p>
            <a:pPr marL="0" indent="0">
              <a:buNone/>
            </a:pPr>
            <a:r>
              <a:rPr lang="nb-NO" dirty="0" smtClean="0"/>
              <a:t> </a:t>
            </a:r>
          </a:p>
          <a:p>
            <a:r>
              <a:rPr lang="nb-NO" dirty="0" smtClean="0"/>
              <a:t>Innhold</a:t>
            </a:r>
          </a:p>
          <a:p>
            <a:pPr lvl="1"/>
            <a:r>
              <a:rPr lang="nb-NO" dirty="0" smtClean="0"/>
              <a:t>Digitalt og papirbasert</a:t>
            </a:r>
          </a:p>
          <a:p>
            <a:pPr lvl="1"/>
            <a:r>
              <a:rPr lang="nb-NO" dirty="0" smtClean="0"/>
              <a:t>Hovedutfordring framover er sulteforingen</a:t>
            </a:r>
          </a:p>
          <a:p>
            <a:pPr lvl="1"/>
            <a:r>
              <a:rPr lang="nb-NO" dirty="0" smtClean="0"/>
              <a:t>Uten nok relevant innhold vil ikke bibliotekene oppleves som relevante</a:t>
            </a:r>
          </a:p>
          <a:p>
            <a:r>
              <a:rPr lang="nb-NO" dirty="0" smtClean="0"/>
              <a:t>Tilgjengelighet</a:t>
            </a:r>
          </a:p>
          <a:p>
            <a:pPr lvl="1"/>
            <a:r>
              <a:rPr lang="nb-NO" dirty="0" smtClean="0"/>
              <a:t>Der folket er</a:t>
            </a:r>
          </a:p>
          <a:p>
            <a:pPr lvl="1"/>
            <a:r>
              <a:rPr lang="nb-NO" dirty="0" smtClean="0"/>
              <a:t>På de plattformene folket er på</a:t>
            </a:r>
          </a:p>
          <a:p>
            <a:pPr lvl="1"/>
            <a:r>
              <a:rPr lang="nb-NO" dirty="0" smtClean="0"/>
              <a:t>Åpningstider</a:t>
            </a:r>
          </a:p>
          <a:p>
            <a:pPr marL="0" indent="0">
              <a:buNone/>
            </a:pPr>
            <a:r>
              <a:rPr lang="nb-NO" dirty="0" smtClean="0"/>
              <a:t> </a:t>
            </a:r>
          </a:p>
          <a:p>
            <a:r>
              <a:rPr lang="nb-NO" dirty="0" smtClean="0"/>
              <a:t>Formidling</a:t>
            </a:r>
          </a:p>
          <a:p>
            <a:pPr lvl="1"/>
            <a:r>
              <a:rPr lang="nb-NO" dirty="0" smtClean="0"/>
              <a:t>Snakke bøkene ut av hyllene</a:t>
            </a:r>
          </a:p>
          <a:p>
            <a:pPr lvl="1"/>
            <a:r>
              <a:rPr lang="nb-NO" dirty="0" smtClean="0"/>
              <a:t>Oppsøkende virksomhet, ut av biblioteklokalene</a:t>
            </a:r>
          </a:p>
          <a:p>
            <a:r>
              <a:rPr lang="nb-NO" dirty="0" smtClean="0"/>
              <a:t>Kunnskap</a:t>
            </a:r>
          </a:p>
          <a:p>
            <a:pPr lvl="1"/>
            <a:r>
              <a:rPr lang="nb-NO" dirty="0" smtClean="0"/>
              <a:t>Ulike kunnskapskilder stilles til rådighet</a:t>
            </a:r>
          </a:p>
          <a:p>
            <a:pPr lvl="1"/>
            <a:r>
              <a:rPr lang="nb-NO" dirty="0" smtClean="0"/>
              <a:t>Skillet mellom de som mestrer teknologien og de som ikke gjør det</a:t>
            </a:r>
          </a:p>
          <a:p>
            <a:r>
              <a:rPr lang="nb-NO" dirty="0" smtClean="0"/>
              <a:t>Læring</a:t>
            </a:r>
          </a:p>
          <a:p>
            <a:pPr lvl="1"/>
            <a:r>
              <a:rPr lang="nb-NO" dirty="0" smtClean="0"/>
              <a:t>Skolebibliotekene – samarbeid og kunnskapsdeling</a:t>
            </a:r>
          </a:p>
          <a:p>
            <a:pPr lvl="1"/>
            <a:r>
              <a:rPr lang="nb-NO" dirty="0" smtClean="0"/>
              <a:t>Voksnes læring</a:t>
            </a:r>
          </a:p>
          <a:p>
            <a:pPr lvl="1"/>
            <a:r>
              <a:rPr lang="nb-NO" dirty="0" smtClean="0"/>
              <a:t>Livslang læring</a:t>
            </a:r>
          </a:p>
          <a:p>
            <a:pPr lvl="1"/>
            <a:r>
              <a:rPr lang="nb-NO" dirty="0" smtClean="0"/>
              <a:t>Informasjonskompetanse</a:t>
            </a:r>
          </a:p>
          <a:p>
            <a:pPr lvl="0"/>
            <a:r>
              <a:rPr lang="nb-NO" dirty="0" smtClean="0"/>
              <a:t> </a:t>
            </a:r>
          </a:p>
          <a:p>
            <a:r>
              <a:rPr lang="nb-NO" dirty="0" smtClean="0"/>
              <a:t>Utviklingsarbeid</a:t>
            </a:r>
          </a:p>
          <a:p>
            <a:pPr lvl="1"/>
            <a:r>
              <a:rPr lang="nb-NO" dirty="0" smtClean="0"/>
              <a:t>Personalet må jobbe innovativt og fremtidsrettet</a:t>
            </a:r>
          </a:p>
          <a:p>
            <a:pPr lvl="1"/>
            <a:r>
              <a:rPr lang="nb-NO" dirty="0" smtClean="0"/>
              <a:t>Kunnskapsbasert praksis</a:t>
            </a:r>
          </a:p>
          <a:p>
            <a:pPr lvl="1"/>
            <a:r>
              <a:rPr lang="nb-NO" dirty="0" smtClean="0"/>
              <a:t>Engasjerte og interesserte eiere (altså politikere og brukere)</a:t>
            </a:r>
          </a:p>
          <a:p>
            <a:endParaRPr lang="nb-NO" dirty="0"/>
          </a:p>
        </p:txBody>
      </p:sp>
      <p:sp>
        <p:nvSpPr>
          <p:cNvPr id="4" name="Plassholder for lysbildenummer 3"/>
          <p:cNvSpPr>
            <a:spLocks noGrp="1"/>
          </p:cNvSpPr>
          <p:nvPr>
            <p:ph type="sldNum" sz="quarter" idx="10"/>
          </p:nvPr>
        </p:nvSpPr>
        <p:spPr/>
        <p:txBody>
          <a:bodyPr/>
          <a:lstStyle/>
          <a:p>
            <a:fld id="{4FDB3E06-03AF-4A38-9A49-86E96720281B}" type="slidenum">
              <a:rPr lang="nb-NO" smtClean="0"/>
              <a:pPr/>
              <a:t>4</a:t>
            </a:fld>
            <a:endParaRPr lang="nb-NO"/>
          </a:p>
        </p:txBody>
      </p:sp>
    </p:spTree>
    <p:extLst>
      <p:ext uri="{BB962C8B-B14F-4D97-AF65-F5344CB8AC3E}">
        <p14:creationId xmlns:p14="http://schemas.microsoft.com/office/powerpoint/2010/main" val="13601218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1" kern="1200" dirty="0" err="1" smtClean="0">
                <a:solidFill>
                  <a:schemeClr val="tx1"/>
                </a:solidFill>
                <a:effectLst/>
                <a:latin typeface="+mn-lt"/>
                <a:ea typeface="+mn-ea"/>
                <a:cs typeface="+mn-cs"/>
              </a:rPr>
              <a:t>Sommerles</a:t>
            </a:r>
            <a:r>
              <a:rPr lang="nb-NO" sz="1200" kern="1200" dirty="0" smtClean="0">
                <a:solidFill>
                  <a:schemeClr val="tx1"/>
                </a:solidFill>
                <a:effectLst/>
                <a:latin typeface="+mn-lt"/>
                <a:ea typeface="+mn-ea"/>
                <a:cs typeface="+mn-cs"/>
              </a:rPr>
              <a:t/>
            </a:r>
            <a:br>
              <a:rPr lang="nb-NO" sz="1200" kern="1200" dirty="0" smtClean="0">
                <a:solidFill>
                  <a:schemeClr val="tx1"/>
                </a:solidFill>
                <a:effectLst/>
                <a:latin typeface="+mn-lt"/>
                <a:ea typeface="+mn-ea"/>
                <a:cs typeface="+mn-cs"/>
              </a:rPr>
            </a:br>
            <a:r>
              <a:rPr lang="nb-NO" sz="1200" kern="1200" dirty="0" smtClean="0">
                <a:solidFill>
                  <a:schemeClr val="tx1"/>
                </a:solidFill>
                <a:effectLst/>
                <a:latin typeface="+mn-lt"/>
                <a:ea typeface="+mn-ea"/>
                <a:cs typeface="+mn-cs"/>
              </a:rPr>
              <a:t>Tanken er den samme – få barn til å lese, slik at de ikke har 8 uker pause fra lesing og fra den stimulans for hjerne og fantasi som bøker med fortellinger og kunnskap er.</a:t>
            </a:r>
          </a:p>
          <a:p>
            <a:r>
              <a:rPr lang="nb-NO" sz="1200" kern="1200" dirty="0" smtClean="0">
                <a:solidFill>
                  <a:schemeClr val="tx1"/>
                </a:solidFill>
                <a:effectLst/>
                <a:latin typeface="+mn-lt"/>
                <a:ea typeface="+mn-ea"/>
                <a:cs typeface="+mn-cs"/>
              </a:rPr>
              <a:t>Opplegget var nytt i 2015. Det heter «</a:t>
            </a:r>
            <a:r>
              <a:rPr lang="nb-NO" sz="1200" kern="1200" dirty="0" err="1" smtClean="0">
                <a:solidFill>
                  <a:schemeClr val="tx1"/>
                </a:solidFill>
                <a:effectLst/>
                <a:latin typeface="+mn-lt"/>
                <a:ea typeface="+mn-ea"/>
                <a:cs typeface="+mn-cs"/>
              </a:rPr>
              <a:t>Sommerles</a:t>
            </a:r>
            <a:r>
              <a:rPr lang="nb-NO" sz="1200" kern="1200" dirty="0" smtClean="0">
                <a:solidFill>
                  <a:schemeClr val="tx1"/>
                </a:solidFill>
                <a:effectLst/>
                <a:latin typeface="+mn-lt"/>
                <a:ea typeface="+mn-ea"/>
                <a:cs typeface="+mn-cs"/>
              </a:rPr>
              <a:t>».</a:t>
            </a:r>
            <a:r>
              <a:rPr lang="nb-NO" sz="1200" kern="1200" baseline="0" dirty="0" smtClean="0">
                <a:solidFill>
                  <a:schemeClr val="tx1"/>
                </a:solidFill>
                <a:effectLst/>
                <a:latin typeface="+mn-lt"/>
                <a:ea typeface="+mn-ea"/>
                <a:cs typeface="+mn-cs"/>
              </a:rPr>
              <a:t> Kommer fra Vestfold. Deltagere over hele landet.</a:t>
            </a:r>
            <a:br>
              <a:rPr lang="nb-NO" sz="1200" kern="1200" baseline="0" dirty="0" smtClean="0">
                <a:solidFill>
                  <a:schemeClr val="tx1"/>
                </a:solidFill>
                <a:effectLst/>
                <a:latin typeface="+mn-lt"/>
                <a:ea typeface="+mn-ea"/>
                <a:cs typeface="+mn-cs"/>
              </a:rPr>
            </a:br>
            <a:endParaRPr lang="nb-NO" sz="1200" kern="1200" dirty="0" smtClean="0">
              <a:solidFill>
                <a:schemeClr val="tx1"/>
              </a:solidFill>
              <a:effectLst/>
              <a:latin typeface="+mn-lt"/>
              <a:ea typeface="+mn-ea"/>
              <a:cs typeface="+mn-cs"/>
            </a:endParaRPr>
          </a:p>
          <a:p>
            <a:r>
              <a:rPr lang="nb-NO" sz="1200" kern="1200" dirty="0" smtClean="0">
                <a:solidFill>
                  <a:schemeClr val="tx1"/>
                </a:solidFill>
                <a:effectLst/>
                <a:latin typeface="+mn-lt"/>
                <a:ea typeface="+mn-ea"/>
                <a:cs typeface="+mn-cs"/>
              </a:rPr>
              <a:t>Barna melder seg inn på nettsiden «</a:t>
            </a:r>
            <a:r>
              <a:rPr lang="nb-NO" sz="1200" kern="1200" dirty="0" err="1" smtClean="0">
                <a:solidFill>
                  <a:schemeClr val="tx1"/>
                </a:solidFill>
                <a:effectLst/>
                <a:latin typeface="+mn-lt"/>
                <a:ea typeface="+mn-ea"/>
                <a:cs typeface="+mn-cs"/>
              </a:rPr>
              <a:t>Sommerles</a:t>
            </a:r>
            <a:r>
              <a:rPr lang="nb-NO" sz="1200" kern="1200" dirty="0" smtClean="0">
                <a:solidFill>
                  <a:schemeClr val="tx1"/>
                </a:solidFill>
                <a:effectLst/>
                <a:latin typeface="+mn-lt"/>
                <a:ea typeface="+mn-ea"/>
                <a:cs typeface="+mn-cs"/>
              </a:rPr>
              <a:t>» som både er et sted de registrerer bøkene de har lest og et spill med en fortsettelsesfortelling der det ble lagt til et nytt kapittel hver 14. dag. Barna får poeng og trofeer både for å svare på spørsmål og for bøkene de melder inn at de har lest. </a:t>
            </a:r>
            <a:br>
              <a:rPr lang="nb-NO" sz="1200" kern="1200" dirty="0" smtClean="0">
                <a:solidFill>
                  <a:schemeClr val="tx1"/>
                </a:solidFill>
                <a:effectLst/>
                <a:latin typeface="+mn-lt"/>
                <a:ea typeface="+mn-ea"/>
                <a:cs typeface="+mn-cs"/>
              </a:rPr>
            </a:br>
            <a:r>
              <a:rPr lang="nb-NO" sz="1200" kern="1200" dirty="0" smtClean="0">
                <a:solidFill>
                  <a:schemeClr val="tx1"/>
                </a:solidFill>
                <a:effectLst/>
                <a:latin typeface="+mn-lt"/>
                <a:ea typeface="+mn-ea"/>
                <a:cs typeface="+mn-cs"/>
              </a:rPr>
              <a:t/>
            </a:r>
            <a:br>
              <a:rPr lang="nb-NO" sz="1200" kern="1200" dirty="0" smtClean="0">
                <a:solidFill>
                  <a:schemeClr val="tx1"/>
                </a:solidFill>
                <a:effectLst/>
                <a:latin typeface="+mn-lt"/>
                <a:ea typeface="+mn-ea"/>
                <a:cs typeface="+mn-cs"/>
              </a:rPr>
            </a:br>
            <a:r>
              <a:rPr lang="nb-NO" sz="1200" kern="1200" dirty="0" smtClean="0">
                <a:solidFill>
                  <a:schemeClr val="tx1"/>
                </a:solidFill>
                <a:effectLst/>
                <a:latin typeface="+mn-lt"/>
                <a:ea typeface="+mn-ea"/>
                <a:cs typeface="+mn-cs"/>
              </a:rPr>
              <a:t>Spørsmål og poengkrav var tilpasset barnas alder. Spillet </a:t>
            </a:r>
            <a:r>
              <a:rPr lang="nb-NO" sz="1200" kern="1200" dirty="0" err="1" smtClean="0">
                <a:solidFill>
                  <a:schemeClr val="tx1"/>
                </a:solidFill>
                <a:effectLst/>
                <a:latin typeface="+mn-lt"/>
                <a:ea typeface="+mn-ea"/>
                <a:cs typeface="+mn-cs"/>
              </a:rPr>
              <a:t>girbeskjed</a:t>
            </a:r>
            <a:r>
              <a:rPr lang="nb-NO" sz="1200" kern="1200" dirty="0" smtClean="0">
                <a:solidFill>
                  <a:schemeClr val="tx1"/>
                </a:solidFill>
                <a:effectLst/>
                <a:latin typeface="+mn-lt"/>
                <a:ea typeface="+mn-ea"/>
                <a:cs typeface="+mn-cs"/>
              </a:rPr>
              <a:t> om når de hadde fått nok poeng til å hente en premie på biblioteket. Max 3 slike til hver. Disse har vi bekostet selv og gjort likt for hele Østfold.</a:t>
            </a:r>
          </a:p>
          <a:p>
            <a:r>
              <a:rPr lang="nb-NO" sz="1200" kern="1200" dirty="0" smtClean="0">
                <a:solidFill>
                  <a:schemeClr val="tx1"/>
                </a:solidFill>
                <a:effectLst/>
                <a:latin typeface="+mn-lt"/>
                <a:ea typeface="+mn-ea"/>
                <a:cs typeface="+mn-cs"/>
              </a:rPr>
              <a:t> </a:t>
            </a:r>
          </a:p>
          <a:p>
            <a:r>
              <a:rPr lang="nb-NO" sz="1200" kern="1200" dirty="0" err="1" smtClean="0">
                <a:solidFill>
                  <a:schemeClr val="tx1"/>
                </a:solidFill>
                <a:effectLst/>
                <a:latin typeface="+mn-lt"/>
                <a:ea typeface="+mn-ea"/>
                <a:cs typeface="+mn-cs"/>
              </a:rPr>
              <a:t>Spillopplegget</a:t>
            </a:r>
            <a:r>
              <a:rPr lang="nb-NO" sz="1200" kern="1200" dirty="0" smtClean="0">
                <a:solidFill>
                  <a:schemeClr val="tx1"/>
                </a:solidFill>
                <a:effectLst/>
                <a:latin typeface="+mn-lt"/>
                <a:ea typeface="+mn-ea"/>
                <a:cs typeface="+mn-cs"/>
              </a:rPr>
              <a:t>, at deltagelsen var nettbasert og premiene de kunne oppnå underveis - gjorde at flere enn noen gang deltok og at flere av dem var i 9 – 12 års alderen. </a:t>
            </a:r>
            <a:br>
              <a:rPr lang="nb-NO" sz="1200" kern="1200" dirty="0" smtClean="0">
                <a:solidFill>
                  <a:schemeClr val="tx1"/>
                </a:solidFill>
                <a:effectLst/>
                <a:latin typeface="+mn-lt"/>
                <a:ea typeface="+mn-ea"/>
                <a:cs typeface="+mn-cs"/>
              </a:rPr>
            </a:br>
            <a:r>
              <a:rPr lang="nb-NO" sz="1200" kern="1200" dirty="0" smtClean="0">
                <a:solidFill>
                  <a:schemeClr val="tx1"/>
                </a:solidFill>
                <a:effectLst/>
                <a:latin typeface="+mn-lt"/>
                <a:ea typeface="+mn-ea"/>
                <a:cs typeface="+mn-cs"/>
              </a:rPr>
              <a:t/>
            </a:r>
            <a:br>
              <a:rPr lang="nb-NO" sz="1200" kern="1200" dirty="0" smtClean="0">
                <a:solidFill>
                  <a:schemeClr val="tx1"/>
                </a:solidFill>
                <a:effectLst/>
                <a:latin typeface="+mn-lt"/>
                <a:ea typeface="+mn-ea"/>
                <a:cs typeface="+mn-cs"/>
              </a:rPr>
            </a:br>
            <a:r>
              <a:rPr lang="nb-NO" sz="1200" kern="1200" dirty="0" smtClean="0">
                <a:solidFill>
                  <a:schemeClr val="tx1"/>
                </a:solidFill>
                <a:effectLst/>
                <a:latin typeface="+mn-lt"/>
                <a:ea typeface="+mn-ea"/>
                <a:cs typeface="+mn-cs"/>
              </a:rPr>
              <a:t>894 deltagere, 42,6 % gutter (prosentandelen gutter opp med 1 prosentpoeng fra i fjor)</a:t>
            </a:r>
            <a:br>
              <a:rPr lang="nb-NO" sz="1200" kern="1200" dirty="0" smtClean="0">
                <a:solidFill>
                  <a:schemeClr val="tx1"/>
                </a:solidFill>
                <a:effectLst/>
                <a:latin typeface="+mn-lt"/>
                <a:ea typeface="+mn-ea"/>
                <a:cs typeface="+mn-cs"/>
              </a:rPr>
            </a:br>
            <a:r>
              <a:rPr lang="nb-NO" sz="1200" b="0" i="0" kern="1200" cap="all" dirty="0" smtClean="0">
                <a:solidFill>
                  <a:schemeClr val="tx1"/>
                </a:solidFill>
                <a:effectLst/>
                <a:latin typeface="+mn-lt"/>
                <a:ea typeface="+mn-ea"/>
                <a:cs typeface="+mn-cs"/>
              </a:rPr>
              <a:t>10 186 LESTE</a:t>
            </a:r>
            <a:r>
              <a:rPr lang="nb-NO" sz="1200" b="0" i="0" kern="1200" cap="all" baseline="0" dirty="0" smtClean="0">
                <a:solidFill>
                  <a:schemeClr val="tx1"/>
                </a:solidFill>
                <a:effectLst/>
                <a:latin typeface="+mn-lt"/>
                <a:ea typeface="+mn-ea"/>
                <a:cs typeface="+mn-cs"/>
              </a:rPr>
              <a:t> BØKER</a:t>
            </a:r>
          </a:p>
          <a:p>
            <a:r>
              <a:rPr lang="nb-NO" sz="1200" b="0" i="0" kern="1200" cap="all" dirty="0" smtClean="0">
                <a:solidFill>
                  <a:schemeClr val="tx1"/>
                </a:solidFill>
                <a:effectLst/>
                <a:latin typeface="+mn-lt"/>
                <a:ea typeface="+mn-ea"/>
                <a:cs typeface="+mn-cs"/>
              </a:rPr>
              <a:t>1 141 203 SIDER LEST</a:t>
            </a:r>
            <a:br>
              <a:rPr lang="nb-NO" sz="1200" b="0" i="0" kern="1200" cap="all" dirty="0" smtClean="0">
                <a:solidFill>
                  <a:schemeClr val="tx1"/>
                </a:solidFill>
                <a:effectLst/>
                <a:latin typeface="+mn-lt"/>
                <a:ea typeface="+mn-ea"/>
                <a:cs typeface="+mn-cs"/>
              </a:rPr>
            </a:br>
            <a:r>
              <a:rPr lang="nb-NO" dirty="0" smtClean="0"/>
              <a:t/>
            </a:r>
            <a:br>
              <a:rPr lang="nb-NO" dirty="0" smtClean="0"/>
            </a:br>
            <a:r>
              <a:rPr lang="nb-NO" b="1" dirty="0" err="1" smtClean="0"/>
              <a:t>KiSs</a:t>
            </a:r>
            <a:r>
              <a:rPr lang="nb-NO" b="1" dirty="0" smtClean="0"/>
              <a:t/>
            </a:r>
            <a:br>
              <a:rPr lang="nb-NO" b="1" dirty="0" smtClean="0"/>
            </a:br>
            <a:r>
              <a:rPr lang="nb-NO" b="0" dirty="0" smtClean="0"/>
              <a:t>Alle tredjeklasser blir inviterte til</a:t>
            </a:r>
            <a:r>
              <a:rPr lang="nb-NO" b="0" baseline="0" dirty="0" smtClean="0"/>
              <a:t> bibliotekene i oktober/november. </a:t>
            </a:r>
            <a:r>
              <a:rPr lang="nb-NO" b="0" baseline="0" dirty="0" err="1" smtClean="0"/>
              <a:t>Ca</a:t>
            </a:r>
            <a:r>
              <a:rPr lang="nb-NO" b="0" baseline="0" dirty="0" smtClean="0"/>
              <a:t> 650 unger</a:t>
            </a:r>
            <a:br>
              <a:rPr lang="nb-NO" b="0" baseline="0" dirty="0" smtClean="0"/>
            </a:br>
            <a:r>
              <a:rPr lang="nb-NO" b="0" baseline="0" dirty="0" smtClean="0"/>
              <a:t>Gjenvisitt i april, hvor de får oppleve en forestilling med Egil Nyhus.</a:t>
            </a:r>
            <a:endParaRPr lang="nb-NO" b="1" dirty="0"/>
          </a:p>
        </p:txBody>
      </p:sp>
      <p:sp>
        <p:nvSpPr>
          <p:cNvPr id="4" name="Plassholder for lysbildenummer 3"/>
          <p:cNvSpPr>
            <a:spLocks noGrp="1"/>
          </p:cNvSpPr>
          <p:nvPr>
            <p:ph type="sldNum" sz="quarter" idx="10"/>
          </p:nvPr>
        </p:nvSpPr>
        <p:spPr/>
        <p:txBody>
          <a:bodyPr/>
          <a:lstStyle/>
          <a:p>
            <a:fld id="{4FDB3E06-03AF-4A38-9A49-86E96720281B}" type="slidenum">
              <a:rPr lang="nb-NO" smtClean="0"/>
              <a:pPr/>
              <a:t>9</a:t>
            </a:fld>
            <a:endParaRPr lang="nb-NO"/>
          </a:p>
        </p:txBody>
      </p:sp>
    </p:spTree>
    <p:extLst>
      <p:ext uri="{BB962C8B-B14F-4D97-AF65-F5344CB8AC3E}">
        <p14:creationId xmlns:p14="http://schemas.microsoft.com/office/powerpoint/2010/main" val="39030641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Mulighetsstudien legges fram 19.9</a:t>
            </a:r>
            <a:r>
              <a:rPr lang="nb-NO" baseline="0" dirty="0" smtClean="0"/>
              <a:t>. for utvalg for kultur og oppvekst.</a:t>
            </a:r>
          </a:p>
          <a:p>
            <a:endParaRPr lang="nb-NO" baseline="0" dirty="0" smtClean="0"/>
          </a:p>
          <a:p>
            <a:endParaRPr lang="nb-NO" dirty="0"/>
          </a:p>
        </p:txBody>
      </p:sp>
      <p:sp>
        <p:nvSpPr>
          <p:cNvPr id="4" name="Plassholder for lysbildenummer 3"/>
          <p:cNvSpPr>
            <a:spLocks noGrp="1"/>
          </p:cNvSpPr>
          <p:nvPr>
            <p:ph type="sldNum" sz="quarter" idx="10"/>
          </p:nvPr>
        </p:nvSpPr>
        <p:spPr/>
        <p:txBody>
          <a:bodyPr/>
          <a:lstStyle/>
          <a:p>
            <a:fld id="{4FDB3E06-03AF-4A38-9A49-86E96720281B}" type="slidenum">
              <a:rPr lang="nb-NO" smtClean="0"/>
              <a:pPr/>
              <a:t>11</a:t>
            </a:fld>
            <a:endParaRPr lang="nb-NO"/>
          </a:p>
        </p:txBody>
      </p:sp>
    </p:spTree>
    <p:extLst>
      <p:ext uri="{BB962C8B-B14F-4D97-AF65-F5344CB8AC3E}">
        <p14:creationId xmlns:p14="http://schemas.microsoft.com/office/powerpoint/2010/main" val="8927653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Forside">
    <p:bg>
      <p:bgRef idx="1001">
        <a:schemeClr val="bg1"/>
      </p:bgRef>
    </p:bg>
    <p:spTree>
      <p:nvGrpSpPr>
        <p:cNvPr id="1" name=""/>
        <p:cNvGrpSpPr/>
        <p:nvPr/>
      </p:nvGrpSpPr>
      <p:grpSpPr>
        <a:xfrm>
          <a:off x="0" y="0"/>
          <a:ext cx="0" cy="0"/>
          <a:chOff x="0" y="0"/>
          <a:chExt cx="0" cy="0"/>
        </a:xfrm>
      </p:grpSpPr>
      <p:sp>
        <p:nvSpPr>
          <p:cNvPr id="2" name="Tittel 1"/>
          <p:cNvSpPr>
            <a:spLocks noGrp="1"/>
          </p:cNvSpPr>
          <p:nvPr>
            <p:ph type="ctrTitle"/>
          </p:nvPr>
        </p:nvSpPr>
        <p:spPr>
          <a:xfrm>
            <a:off x="714348" y="500042"/>
            <a:ext cx="7772400" cy="1470025"/>
          </a:xfrm>
        </p:spPr>
        <p:txBody>
          <a:bodyPr/>
          <a:lstStyle>
            <a:lvl1pPr>
              <a:defRPr>
                <a:solidFill>
                  <a:srgbClr val="00ADDD"/>
                </a:solidFill>
              </a:defRPr>
            </a:lvl1pPr>
          </a:lstStyle>
          <a:p>
            <a:r>
              <a:rPr lang="nb-NO" smtClean="0"/>
              <a:t>Klikk for å redigere tittelstil</a:t>
            </a:r>
            <a:endParaRPr lang="nb-NO" dirty="0"/>
          </a:p>
        </p:txBody>
      </p:sp>
      <p:sp>
        <p:nvSpPr>
          <p:cNvPr id="3" name="Undertittel 2"/>
          <p:cNvSpPr>
            <a:spLocks noGrp="1"/>
          </p:cNvSpPr>
          <p:nvPr>
            <p:ph type="subTitle" idx="1"/>
          </p:nvPr>
        </p:nvSpPr>
        <p:spPr>
          <a:xfrm>
            <a:off x="1412544" y="2071678"/>
            <a:ext cx="6400800" cy="1752600"/>
          </a:xfrm>
        </p:spPr>
        <p:txBody>
          <a:bodyPr/>
          <a:lstStyle>
            <a:lvl1pPr marL="0" indent="0" algn="ctr">
              <a:buNone/>
              <a:defRPr>
                <a:solidFill>
                  <a:srgbClr val="00ADD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nb-NO" dirty="0"/>
          </a:p>
        </p:txBody>
      </p:sp>
      <p:sp>
        <p:nvSpPr>
          <p:cNvPr id="4" name="Plassholder for dato 3"/>
          <p:cNvSpPr>
            <a:spLocks noGrp="1"/>
          </p:cNvSpPr>
          <p:nvPr>
            <p:ph type="dt" sz="half" idx="10"/>
          </p:nvPr>
        </p:nvSpPr>
        <p:spPr/>
        <p:txBody>
          <a:bodyPr/>
          <a:lstStyle>
            <a:lvl1pPr>
              <a:defRPr>
                <a:solidFill>
                  <a:srgbClr val="168EAA"/>
                </a:solidFill>
              </a:defRPr>
            </a:lvl1pPr>
          </a:lstStyle>
          <a:p>
            <a:fld id="{983CF5B6-D397-4C9C-87E8-134EB8A2E182}" type="datetimeFigureOut">
              <a:rPr lang="nb-NO" smtClean="0"/>
              <a:pPr/>
              <a:t>10.01.2018</a:t>
            </a:fld>
            <a:endParaRPr lang="nb-NO" dirty="0"/>
          </a:p>
        </p:txBody>
      </p:sp>
      <p:sp>
        <p:nvSpPr>
          <p:cNvPr id="5" name="Plassholder for bunntekst 4"/>
          <p:cNvSpPr>
            <a:spLocks noGrp="1"/>
          </p:cNvSpPr>
          <p:nvPr>
            <p:ph type="ftr" sz="quarter" idx="11"/>
          </p:nvPr>
        </p:nvSpPr>
        <p:spPr/>
        <p:txBody>
          <a:bodyPr/>
          <a:lstStyle>
            <a:lvl1pPr>
              <a:defRPr>
                <a:solidFill>
                  <a:srgbClr val="168EAA"/>
                </a:solidFill>
              </a:defRPr>
            </a:lvl1pPr>
          </a:lstStyle>
          <a:p>
            <a:endParaRPr lang="nb-NO" dirty="0"/>
          </a:p>
        </p:txBody>
      </p:sp>
      <p:sp>
        <p:nvSpPr>
          <p:cNvPr id="9" name="Plassholder for tekst 8"/>
          <p:cNvSpPr>
            <a:spLocks noGrp="1"/>
          </p:cNvSpPr>
          <p:nvPr>
            <p:ph type="body" sz="quarter" idx="13"/>
          </p:nvPr>
        </p:nvSpPr>
        <p:spPr>
          <a:xfrm>
            <a:off x="2285984" y="4071938"/>
            <a:ext cx="4643438" cy="857250"/>
          </a:xfrm>
        </p:spPr>
        <p:txBody>
          <a:bodyPr>
            <a:normAutofit/>
          </a:bodyPr>
          <a:lstStyle>
            <a:lvl1pPr algn="ctr">
              <a:buNone/>
              <a:defRPr sz="2400"/>
            </a:lvl1pPr>
            <a:lvl2pPr>
              <a:buNone/>
              <a:defRPr/>
            </a:lvl2pPr>
          </a:lstStyle>
          <a:p>
            <a:pPr lvl="0"/>
            <a:r>
              <a:rPr lang="nb-NO" smtClean="0"/>
              <a:t>Klikk for å redigere tekststiler i malen</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17076" y="5776528"/>
            <a:ext cx="473813" cy="604800"/>
          </a:xfrm>
          <a:prstGeom prst="rect">
            <a:avLst/>
          </a:prstGeom>
        </p:spPr>
      </p:pic>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17076" y="5776528"/>
            <a:ext cx="473813" cy="604800"/>
          </a:xfrm>
          <a:prstGeom prst="rect">
            <a:avLst/>
          </a:prstGeom>
        </p:spPr>
      </p:pic>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983CF5B6-D397-4C9C-87E8-134EB8A2E182}" type="datetimeFigureOut">
              <a:rPr lang="nb-NO" smtClean="0"/>
              <a:pPr/>
              <a:t>10.01.2018</a:t>
            </a:fld>
            <a:endParaRPr lang="nb-NO"/>
          </a:p>
        </p:txBody>
      </p:sp>
      <p:sp>
        <p:nvSpPr>
          <p:cNvPr id="5" name="Plassholder for bunntekst 4"/>
          <p:cNvSpPr>
            <a:spLocks noGrp="1"/>
          </p:cNvSpPr>
          <p:nvPr>
            <p:ph type="ftr" sz="quarter" idx="11"/>
          </p:nvPr>
        </p:nvSpPr>
        <p:spPr/>
        <p:txBody>
          <a:bodyPr/>
          <a:lstStyle/>
          <a:p>
            <a:endParaRPr lang="nb-NO"/>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38"/>
            <a:ext cx="2057400" cy="5851525"/>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983CF5B6-D397-4C9C-87E8-134EB8A2E182}" type="datetimeFigureOut">
              <a:rPr lang="nb-NO" smtClean="0"/>
              <a:pPr/>
              <a:t>10.01.2018</a:t>
            </a:fld>
            <a:endParaRPr lang="nb-NO"/>
          </a:p>
        </p:txBody>
      </p:sp>
      <p:sp>
        <p:nvSpPr>
          <p:cNvPr id="5" name="Plassholder for bunntekst 4"/>
          <p:cNvSpPr>
            <a:spLocks noGrp="1"/>
          </p:cNvSpPr>
          <p:nvPr>
            <p:ph type="ftr" sz="quarter" idx="11"/>
          </p:nvPr>
        </p:nvSpPr>
        <p:spPr/>
        <p:txBody>
          <a:bodyPr/>
          <a:lstStyle/>
          <a:p>
            <a:endParaRPr lang="nb-NO"/>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Forside">
    <p:bg>
      <p:bgRef idx="1001">
        <a:schemeClr val="bg1"/>
      </p:bgRef>
    </p:bg>
    <p:spTree>
      <p:nvGrpSpPr>
        <p:cNvPr id="1" name=""/>
        <p:cNvGrpSpPr/>
        <p:nvPr/>
      </p:nvGrpSpPr>
      <p:grpSpPr>
        <a:xfrm>
          <a:off x="0" y="0"/>
          <a:ext cx="0" cy="0"/>
          <a:chOff x="0" y="0"/>
          <a:chExt cx="0" cy="0"/>
        </a:xfrm>
      </p:grpSpPr>
      <p:sp>
        <p:nvSpPr>
          <p:cNvPr id="2" name="Tittel 1"/>
          <p:cNvSpPr>
            <a:spLocks noGrp="1"/>
          </p:cNvSpPr>
          <p:nvPr>
            <p:ph type="ctrTitle"/>
          </p:nvPr>
        </p:nvSpPr>
        <p:spPr>
          <a:xfrm>
            <a:off x="714348" y="500042"/>
            <a:ext cx="7772400" cy="1470025"/>
          </a:xfrm>
        </p:spPr>
        <p:txBody>
          <a:bodyPr/>
          <a:lstStyle>
            <a:lvl1pPr>
              <a:defRPr>
                <a:solidFill>
                  <a:srgbClr val="00ADDD"/>
                </a:solidFill>
              </a:defRPr>
            </a:lvl1pPr>
          </a:lstStyle>
          <a:p>
            <a:r>
              <a:rPr lang="nb-NO" smtClean="0"/>
              <a:t>Klikk for å redigere tittelstil</a:t>
            </a:r>
            <a:endParaRPr lang="nb-NO" dirty="0"/>
          </a:p>
        </p:txBody>
      </p:sp>
      <p:sp>
        <p:nvSpPr>
          <p:cNvPr id="3" name="Undertittel 2"/>
          <p:cNvSpPr>
            <a:spLocks noGrp="1"/>
          </p:cNvSpPr>
          <p:nvPr>
            <p:ph type="subTitle" idx="1"/>
          </p:nvPr>
        </p:nvSpPr>
        <p:spPr>
          <a:xfrm>
            <a:off x="1412544" y="2071678"/>
            <a:ext cx="6400800" cy="1752600"/>
          </a:xfrm>
        </p:spPr>
        <p:txBody>
          <a:bodyPr/>
          <a:lstStyle>
            <a:lvl1pPr marL="0" indent="0" algn="ctr">
              <a:buNone/>
              <a:defRPr>
                <a:solidFill>
                  <a:srgbClr val="00ADD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nb-NO" dirty="0"/>
          </a:p>
        </p:txBody>
      </p:sp>
      <p:sp>
        <p:nvSpPr>
          <p:cNvPr id="4" name="Plassholder for dato 3"/>
          <p:cNvSpPr>
            <a:spLocks noGrp="1"/>
          </p:cNvSpPr>
          <p:nvPr>
            <p:ph type="dt" sz="half" idx="10"/>
          </p:nvPr>
        </p:nvSpPr>
        <p:spPr/>
        <p:txBody>
          <a:bodyPr/>
          <a:lstStyle>
            <a:lvl1pPr>
              <a:defRPr>
                <a:solidFill>
                  <a:srgbClr val="168EAA"/>
                </a:solidFill>
              </a:defRPr>
            </a:lvl1pPr>
          </a:lstStyle>
          <a:p>
            <a:fld id="{983CF5B6-D397-4C9C-87E8-134EB8A2E182}" type="datetimeFigureOut">
              <a:rPr lang="nb-NO" smtClean="0"/>
              <a:pPr/>
              <a:t>10.01.2018</a:t>
            </a:fld>
            <a:endParaRPr lang="nb-NO" dirty="0"/>
          </a:p>
        </p:txBody>
      </p:sp>
      <p:sp>
        <p:nvSpPr>
          <p:cNvPr id="5" name="Plassholder for bunntekst 4"/>
          <p:cNvSpPr>
            <a:spLocks noGrp="1"/>
          </p:cNvSpPr>
          <p:nvPr>
            <p:ph type="ftr" sz="quarter" idx="11"/>
          </p:nvPr>
        </p:nvSpPr>
        <p:spPr/>
        <p:txBody>
          <a:bodyPr/>
          <a:lstStyle>
            <a:lvl1pPr>
              <a:defRPr>
                <a:solidFill>
                  <a:srgbClr val="168EAA"/>
                </a:solidFill>
              </a:defRPr>
            </a:lvl1pPr>
          </a:lstStyle>
          <a:p>
            <a:endParaRPr lang="nb-NO" dirty="0"/>
          </a:p>
        </p:txBody>
      </p:sp>
      <p:sp>
        <p:nvSpPr>
          <p:cNvPr id="9" name="Plassholder for tekst 8"/>
          <p:cNvSpPr>
            <a:spLocks noGrp="1"/>
          </p:cNvSpPr>
          <p:nvPr>
            <p:ph type="body" sz="quarter" idx="13"/>
          </p:nvPr>
        </p:nvSpPr>
        <p:spPr>
          <a:xfrm>
            <a:off x="2285984" y="4071938"/>
            <a:ext cx="4643438" cy="857250"/>
          </a:xfrm>
        </p:spPr>
        <p:txBody>
          <a:bodyPr>
            <a:normAutofit/>
          </a:bodyPr>
          <a:lstStyle>
            <a:lvl1pPr algn="ctr">
              <a:buNone/>
              <a:defRPr sz="2400"/>
            </a:lvl1pPr>
            <a:lvl2pPr>
              <a:buNone/>
              <a:defRPr/>
            </a:lvl2pPr>
          </a:lstStyle>
          <a:p>
            <a:pPr lvl="0"/>
            <a:r>
              <a:rPr lang="nb-NO" smtClean="0"/>
              <a:t>Klikk for å redigere tekststiler i malen</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17076" y="5776528"/>
            <a:ext cx="473813" cy="604800"/>
          </a:xfrm>
          <a:prstGeom prst="rect">
            <a:avLst/>
          </a:prstGeom>
        </p:spPr>
      </p:pic>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lvl1pPr>
              <a:buFont typeface="Arial" pitchFamily="34" charset="0"/>
              <a:buChar char="■"/>
              <a:defRPr/>
            </a:lvl1pPr>
            <a:lvl2pPr>
              <a:buFont typeface="Arial" pitchFamily="34" charset="0"/>
              <a:buChar char="■"/>
              <a:defRPr/>
            </a:lvl2pPr>
            <a:lvl3pPr>
              <a:buFont typeface="Arial" pitchFamily="34" charset="0"/>
              <a:buChar char="■"/>
              <a:defRPr/>
            </a:lvl3pPr>
            <a:lvl4pPr>
              <a:buFont typeface="Arial" pitchFamily="34" charset="0"/>
              <a:buChar char="■"/>
              <a:defRPr/>
            </a:lvl4pPr>
            <a:lvl5pPr>
              <a:buFont typeface="Arial" pitchFamily="34" charset="0"/>
              <a:buChar char="■"/>
              <a:defRPr/>
            </a:lvl5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sp>
        <p:nvSpPr>
          <p:cNvPr id="4" name="Plassholder for dato 3"/>
          <p:cNvSpPr>
            <a:spLocks noGrp="1"/>
          </p:cNvSpPr>
          <p:nvPr>
            <p:ph type="dt" sz="half" idx="10"/>
          </p:nvPr>
        </p:nvSpPr>
        <p:spPr/>
        <p:txBody>
          <a:bodyPr/>
          <a:lstStyle/>
          <a:p>
            <a:fld id="{983CF5B6-D397-4C9C-87E8-134EB8A2E182}" type="datetimeFigureOut">
              <a:rPr lang="nb-NO" smtClean="0"/>
              <a:pPr/>
              <a:t>10.01.2018</a:t>
            </a:fld>
            <a:endParaRPr lang="nb-NO"/>
          </a:p>
        </p:txBody>
      </p:sp>
      <p:sp>
        <p:nvSpPr>
          <p:cNvPr id="5" name="Plassholder for bunntekst 4"/>
          <p:cNvSpPr>
            <a:spLocks noGrp="1"/>
          </p:cNvSpPr>
          <p:nvPr>
            <p:ph type="ftr" sz="quarter" idx="11"/>
          </p:nvPr>
        </p:nvSpPr>
        <p:spPr/>
        <p:txBody>
          <a:bodyPr/>
          <a:lstStyle/>
          <a:p>
            <a:endParaRPr lang="nb-NO"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077072"/>
            <a:ext cx="7772400" cy="1362075"/>
          </a:xfrm>
        </p:spPr>
        <p:txBody>
          <a:bodyPr anchor="b"/>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727672" y="2564904"/>
            <a:ext cx="7772400" cy="1500187"/>
          </a:xfrm>
        </p:spPr>
        <p:txBody>
          <a:bodyPr anchor="b"/>
          <a:lstStyle>
            <a:lvl1pPr marL="0" indent="0">
              <a:buNone/>
              <a:defRPr sz="2000">
                <a:solidFill>
                  <a:srgbClr val="168EAA"/>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Plassholder for dato 3"/>
          <p:cNvSpPr>
            <a:spLocks noGrp="1"/>
          </p:cNvSpPr>
          <p:nvPr>
            <p:ph type="dt" sz="half" idx="10"/>
          </p:nvPr>
        </p:nvSpPr>
        <p:spPr/>
        <p:txBody>
          <a:bodyPr/>
          <a:lstStyle/>
          <a:p>
            <a:fld id="{983CF5B6-D397-4C9C-87E8-134EB8A2E182}" type="datetimeFigureOut">
              <a:rPr lang="nb-NO" smtClean="0"/>
              <a:pPr/>
              <a:t>10.01.2018</a:t>
            </a:fld>
            <a:endParaRPr lang="nb-NO"/>
          </a:p>
        </p:txBody>
      </p:sp>
      <p:sp>
        <p:nvSpPr>
          <p:cNvPr id="5" name="Plassholder for bunntekst 4"/>
          <p:cNvSpPr>
            <a:spLocks noGrp="1"/>
          </p:cNvSpPr>
          <p:nvPr>
            <p:ph type="ftr" sz="quarter" idx="11"/>
          </p:nvPr>
        </p:nvSpPr>
        <p:spPr/>
        <p:txBody>
          <a:bodyPr/>
          <a:lstStyle/>
          <a:p>
            <a:endParaRPr lang="nb-NO"/>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p>
            <a:fld id="{983CF5B6-D397-4C9C-87E8-134EB8A2E182}" type="datetimeFigureOut">
              <a:rPr lang="nb-NO" smtClean="0"/>
              <a:pPr/>
              <a:t>10.01.2018</a:t>
            </a:fld>
            <a:endParaRPr lang="nb-NO"/>
          </a:p>
        </p:txBody>
      </p:sp>
      <p:sp>
        <p:nvSpPr>
          <p:cNvPr id="6" name="Plassholder for bunntekst 5"/>
          <p:cNvSpPr>
            <a:spLocks noGrp="1"/>
          </p:cNvSpPr>
          <p:nvPr>
            <p:ph type="ftr" sz="quarter" idx="11"/>
          </p:nvPr>
        </p:nvSpPr>
        <p:spPr/>
        <p:txBody>
          <a:bodyPr/>
          <a:lstStyle/>
          <a:p>
            <a:endParaRPr lang="nb-NO"/>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p>
            <a:fld id="{983CF5B6-D397-4C9C-87E8-134EB8A2E182}" type="datetimeFigureOut">
              <a:rPr lang="nb-NO" smtClean="0"/>
              <a:pPr/>
              <a:t>10.01.2018</a:t>
            </a:fld>
            <a:endParaRPr lang="nb-NO"/>
          </a:p>
        </p:txBody>
      </p:sp>
      <p:sp>
        <p:nvSpPr>
          <p:cNvPr id="8" name="Plassholder for bunntekst 7"/>
          <p:cNvSpPr>
            <a:spLocks noGrp="1"/>
          </p:cNvSpPr>
          <p:nvPr>
            <p:ph type="ftr" sz="quarter" idx="11"/>
          </p:nvPr>
        </p:nvSpPr>
        <p:spPr/>
        <p:txBody>
          <a:bodyPr/>
          <a:lstStyle/>
          <a:p>
            <a:endParaRPr lang="nb-NO"/>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p>
            <a:fld id="{983CF5B6-D397-4C9C-87E8-134EB8A2E182}" type="datetimeFigureOut">
              <a:rPr lang="nb-NO" smtClean="0"/>
              <a:pPr/>
              <a:t>10.01.2018</a:t>
            </a:fld>
            <a:endParaRPr lang="nb-NO"/>
          </a:p>
        </p:txBody>
      </p:sp>
      <p:sp>
        <p:nvSpPr>
          <p:cNvPr id="4" name="Plassholder for bunntekst 3"/>
          <p:cNvSpPr>
            <a:spLocks noGrp="1"/>
          </p:cNvSpPr>
          <p:nvPr>
            <p:ph type="ftr" sz="quarter" idx="11"/>
          </p:nvPr>
        </p:nvSpPr>
        <p:spPr/>
        <p:txBody>
          <a:bodyPr/>
          <a:lstStyle/>
          <a:p>
            <a:endParaRPr lang="nb-NO"/>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983CF5B6-D397-4C9C-87E8-134EB8A2E182}" type="datetimeFigureOut">
              <a:rPr lang="nb-NO" smtClean="0"/>
              <a:pPr/>
              <a:t>10.01.2018</a:t>
            </a:fld>
            <a:endParaRPr lang="nb-NO"/>
          </a:p>
        </p:txBody>
      </p:sp>
      <p:sp>
        <p:nvSpPr>
          <p:cNvPr id="3" name="Plassholder for bunntekst 2"/>
          <p:cNvSpPr>
            <a:spLocks noGrp="1"/>
          </p:cNvSpPr>
          <p:nvPr>
            <p:ph type="ftr" sz="quarter" idx="11"/>
          </p:nvPr>
        </p:nvSpPr>
        <p:spPr/>
        <p:txBody>
          <a:bodyPr/>
          <a:lstStyle/>
          <a:p>
            <a:endParaRPr lang="nb-NO"/>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983CF5B6-D397-4C9C-87E8-134EB8A2E182}" type="datetimeFigureOut">
              <a:rPr lang="nb-NO" smtClean="0"/>
              <a:pPr/>
              <a:t>10.01.2018</a:t>
            </a:fld>
            <a:endParaRPr lang="nb-NO"/>
          </a:p>
        </p:txBody>
      </p:sp>
      <p:sp>
        <p:nvSpPr>
          <p:cNvPr id="6" name="Plassholder for bunntekst 5"/>
          <p:cNvSpPr>
            <a:spLocks noGrp="1"/>
          </p:cNvSpPr>
          <p:nvPr>
            <p:ph type="ftr" sz="quarter" idx="11"/>
          </p:nvPr>
        </p:nvSpPr>
        <p:spPr/>
        <p:txBody>
          <a:bodyPr/>
          <a:lstStyle/>
          <a:p>
            <a:endParaRPr lang="nb-NO"/>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Klikk ikonet for å legge til et bilde</a:t>
            </a:r>
            <a:endParaRPr lang="nb-NO"/>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983CF5B6-D397-4C9C-87E8-134EB8A2E182}" type="datetimeFigureOut">
              <a:rPr lang="nb-NO" smtClean="0"/>
              <a:pPr/>
              <a:t>10.01.2018</a:t>
            </a:fld>
            <a:endParaRPr lang="nb-NO"/>
          </a:p>
        </p:txBody>
      </p:sp>
      <p:sp>
        <p:nvSpPr>
          <p:cNvPr id="6" name="Plassholder for bunntekst 5"/>
          <p:cNvSpPr>
            <a:spLocks noGrp="1"/>
          </p:cNvSpPr>
          <p:nvPr>
            <p:ph type="ftr" sz="quarter" idx="11"/>
          </p:nvPr>
        </p:nvSpPr>
        <p:spPr/>
        <p:txBody>
          <a:bodyPr/>
          <a:lstStyle/>
          <a:p>
            <a:endParaRPr lang="nb-NO"/>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b-NO" smtClean="0"/>
              <a:t>Klikk for å redigere tittelstil</a:t>
            </a:r>
            <a:endParaRPr lang="nb-NO"/>
          </a:p>
        </p:txBody>
      </p:sp>
      <p:sp>
        <p:nvSpPr>
          <p:cNvPr id="3" name="Plassholder for tekst 2"/>
          <p:cNvSpPr>
            <a:spLocks noGrp="1"/>
          </p:cNvSpPr>
          <p:nvPr>
            <p:ph type="body" idx="1"/>
          </p:nvPr>
        </p:nvSpPr>
        <p:spPr>
          <a:xfrm>
            <a:off x="457200" y="1600201"/>
            <a:ext cx="8229600" cy="4421088"/>
          </a:xfrm>
          <a:prstGeom prst="rect">
            <a:avLst/>
          </a:prstGeom>
        </p:spPr>
        <p:txBody>
          <a:bodyPr vert="horz" lIns="91440" tIns="45720" rIns="91440" bIns="45720" rtlCol="0">
            <a:normAutofit/>
          </a:bodyPr>
          <a:lstStyle/>
          <a:p>
            <a:pPr lvl="0"/>
            <a:r>
              <a:rPr lang="nb-NO" dirty="0" smtClean="0"/>
              <a:t>Klikk for å redigere tekststiler i malen</a:t>
            </a:r>
          </a:p>
          <a:p>
            <a:pPr lvl="1"/>
            <a:r>
              <a:rPr lang="nb-NO" dirty="0" smtClean="0"/>
              <a:t>Andre nivå</a:t>
            </a:r>
          </a:p>
          <a:p>
            <a:pPr lvl="2"/>
            <a:r>
              <a:rPr lang="nb-NO" dirty="0" smtClean="0"/>
              <a:t>Tredje nivå</a:t>
            </a:r>
          </a:p>
          <a:p>
            <a:pPr lvl="3"/>
            <a:r>
              <a:rPr lang="nb-NO" dirty="0" smtClean="0"/>
              <a:t>Fjerde nivå</a:t>
            </a:r>
          </a:p>
          <a:p>
            <a:pPr lvl="4"/>
            <a:r>
              <a:rPr lang="nb-NO" dirty="0" smtClean="0"/>
              <a:t>Femte nivå</a:t>
            </a:r>
            <a:endParaRPr lang="nb-NO" dirty="0"/>
          </a:p>
        </p:txBody>
      </p:sp>
      <p:sp>
        <p:nvSpPr>
          <p:cNvPr id="4" name="Plassholder for dato 3"/>
          <p:cNvSpPr>
            <a:spLocks noGrp="1"/>
          </p:cNvSpPr>
          <p:nvPr>
            <p:ph type="dt" sz="half" idx="2"/>
          </p:nvPr>
        </p:nvSpPr>
        <p:spPr>
          <a:xfrm>
            <a:off x="107504" y="6520259"/>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3CF5B6-D397-4C9C-87E8-134EB8A2E182}" type="datetimeFigureOut">
              <a:rPr lang="nb-NO" smtClean="0"/>
              <a:pPr/>
              <a:t>10.01.2018</a:t>
            </a:fld>
            <a:endParaRPr lang="nb-NO"/>
          </a:p>
        </p:txBody>
      </p:sp>
      <p:sp>
        <p:nvSpPr>
          <p:cNvPr id="5" name="Plassholder for bunntekst 4"/>
          <p:cNvSpPr>
            <a:spLocks noGrp="1"/>
          </p:cNvSpPr>
          <p:nvPr>
            <p:ph type="ftr" sz="quarter" idx="3"/>
          </p:nvPr>
        </p:nvSpPr>
        <p:spPr>
          <a:xfrm>
            <a:off x="3980656" y="6232227"/>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dirty="0"/>
          </a:p>
        </p:txBody>
      </p:sp>
      <p:pic>
        <p:nvPicPr>
          <p:cNvPr id="9" name="Bilde 8" descr="vannelement.png"/>
          <p:cNvPicPr>
            <a:picLocks noChangeAspect="1"/>
          </p:cNvPicPr>
          <p:nvPr/>
        </p:nvPicPr>
        <p:blipFill>
          <a:blip r:embed="rId14" cstate="print"/>
          <a:stretch>
            <a:fillRect/>
          </a:stretch>
        </p:blipFill>
        <p:spPr>
          <a:xfrm>
            <a:off x="0" y="5682968"/>
            <a:ext cx="9009496" cy="10584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4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ctr" defTabSz="914400" rtl="0" eaLnBrk="1" latinLnBrk="0" hangingPunct="1">
        <a:spcBef>
          <a:spcPct val="0"/>
        </a:spcBef>
        <a:buNone/>
        <a:defRPr sz="4400" kern="1200">
          <a:solidFill>
            <a:srgbClr val="00ADDD"/>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Clr>
          <a:srgbClr val="00ADDD"/>
        </a:buClr>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Clr>
          <a:srgbClr val="00ADDD"/>
        </a:buClr>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Clr>
          <a:srgbClr val="00ADDD"/>
        </a:buClr>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Clr>
          <a:srgbClr val="00ADDD"/>
        </a:buClr>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Clr>
          <a:srgbClr val="00ADDD"/>
        </a:buClr>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anette.kure@sarpsborg.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issuu.com/sarpsborgbibliotek/docs/sarpsborg-bibliotek-program-hosten-"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tel 6"/>
          <p:cNvSpPr>
            <a:spLocks noGrp="1"/>
          </p:cNvSpPr>
          <p:nvPr>
            <p:ph type="ctrTitle"/>
          </p:nvPr>
        </p:nvSpPr>
        <p:spPr>
          <a:xfrm>
            <a:off x="685800" y="332656"/>
            <a:ext cx="7772400" cy="1470025"/>
          </a:xfrm>
        </p:spPr>
        <p:txBody>
          <a:bodyPr>
            <a:noAutofit/>
          </a:bodyPr>
          <a:lstStyle/>
          <a:p>
            <a:r>
              <a:rPr lang="nb-NO" sz="4000" dirty="0" smtClean="0"/>
              <a:t>Sarpsborg bibliotek</a:t>
            </a:r>
            <a:br>
              <a:rPr lang="nb-NO" sz="4000" dirty="0" smtClean="0"/>
            </a:br>
            <a:r>
              <a:rPr lang="nb-NO" sz="4000" dirty="0" smtClean="0"/>
              <a:t>nå og i framtiden</a:t>
            </a:r>
            <a:endParaRPr lang="nb-NO" sz="4000" dirty="0"/>
          </a:p>
        </p:txBody>
      </p:sp>
      <p:sp>
        <p:nvSpPr>
          <p:cNvPr id="8" name="Undertittel 7"/>
          <p:cNvSpPr>
            <a:spLocks noGrp="1"/>
          </p:cNvSpPr>
          <p:nvPr>
            <p:ph type="subTitle" idx="1"/>
          </p:nvPr>
        </p:nvSpPr>
        <p:spPr/>
        <p:txBody>
          <a:bodyPr/>
          <a:lstStyle/>
          <a:p>
            <a:endParaRPr lang="nb-NO" dirty="0"/>
          </a:p>
        </p:txBody>
      </p:sp>
      <p:sp>
        <p:nvSpPr>
          <p:cNvPr id="5" name="Plassholder for bunntekst 4"/>
          <p:cNvSpPr>
            <a:spLocks noGrp="1"/>
          </p:cNvSpPr>
          <p:nvPr>
            <p:ph type="ftr" sz="quarter" idx="11"/>
          </p:nvPr>
        </p:nvSpPr>
        <p:spPr>
          <a:xfrm>
            <a:off x="1331640" y="5467350"/>
            <a:ext cx="2967608" cy="576064"/>
          </a:xfrm>
        </p:spPr>
        <p:txBody>
          <a:bodyPr/>
          <a:lstStyle/>
          <a:p>
            <a:r>
              <a:rPr lang="nb-NO" dirty="0" smtClean="0"/>
              <a:t>Anette Kure, biblioteksjef</a:t>
            </a:r>
            <a:br>
              <a:rPr lang="nb-NO" dirty="0" smtClean="0"/>
            </a:br>
            <a:r>
              <a:rPr lang="nb-NO" smtClean="0"/>
              <a:t/>
            </a:r>
            <a:br>
              <a:rPr lang="nb-NO" smtClean="0"/>
            </a:br>
            <a:r>
              <a:rPr lang="nb-NO" smtClean="0"/>
              <a:t>10</a:t>
            </a:r>
            <a:r>
              <a:rPr lang="nb-NO" smtClean="0"/>
              <a:t>.01.2018</a:t>
            </a:r>
            <a:endParaRPr lang="nb-NO" dirty="0"/>
          </a:p>
        </p:txBody>
      </p:sp>
      <p:pic>
        <p:nvPicPr>
          <p:cNvPr id="6" name="Bilde 5"/>
          <p:cNvPicPr>
            <a:picLocks noChangeAspect="1"/>
          </p:cNvPicPr>
          <p:nvPr/>
        </p:nvPicPr>
        <p:blipFill>
          <a:blip r:embed="rId3">
            <a:extLst>
              <a:ext uri="{BEBA8EAE-BF5A-486C-A8C5-ECC9F3942E4B}">
                <a14:imgProps xmlns:a14="http://schemas.microsoft.com/office/drawing/2010/main">
                  <a14:imgLayer r:embed="rId4">
                    <a14:imgEffect>
                      <a14:artisticFilmGrain/>
                    </a14:imgEffect>
                  </a14:imgLayer>
                </a14:imgProps>
              </a:ext>
              <a:ext uri="{28A0092B-C50C-407E-A947-70E740481C1C}">
                <a14:useLocalDpi xmlns:a14="http://schemas.microsoft.com/office/drawing/2010/main" val="0"/>
              </a:ext>
            </a:extLst>
          </a:blip>
          <a:stretch>
            <a:fillRect/>
          </a:stretch>
        </p:blipFill>
        <p:spPr>
          <a:xfrm>
            <a:off x="508000" y="1390650"/>
            <a:ext cx="8128000" cy="4076700"/>
          </a:xfrm>
          <a:prstGeom prst="rect">
            <a:avLst/>
          </a:prstGeom>
          <a:effectLst>
            <a:softEdge rad="317500"/>
          </a:effec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endParaRPr lang="nb-NO" dirty="0"/>
          </a:p>
        </p:txBody>
      </p:sp>
      <p:sp>
        <p:nvSpPr>
          <p:cNvPr id="3" name="Plassholder for innhold 2"/>
          <p:cNvSpPr>
            <a:spLocks noGrp="1"/>
          </p:cNvSpPr>
          <p:nvPr>
            <p:ph idx="1"/>
          </p:nvPr>
        </p:nvSpPr>
        <p:spPr/>
        <p:txBody>
          <a:bodyPr>
            <a:normAutofit fontScale="47500" lnSpcReduction="20000"/>
          </a:bodyPr>
          <a:lstStyle/>
          <a:p>
            <a:r>
              <a:rPr lang="nb-NO" dirty="0" smtClean="0"/>
              <a:t>Den kommunale bildesamlingen og lokalhistorisk materiale (bøker, aviser, småtrykk)</a:t>
            </a:r>
            <a:br>
              <a:rPr lang="nb-NO" dirty="0" smtClean="0"/>
            </a:br>
            <a:endParaRPr lang="nb-NO" dirty="0" smtClean="0"/>
          </a:p>
          <a:p>
            <a:r>
              <a:rPr lang="nb-NO" dirty="0" smtClean="0"/>
              <a:t>E-</a:t>
            </a:r>
            <a:r>
              <a:rPr lang="nb-NO" dirty="0" err="1" smtClean="0"/>
              <a:t>bokbib</a:t>
            </a:r>
            <a:r>
              <a:rPr lang="nb-NO" dirty="0" smtClean="0"/>
              <a:t/>
            </a:r>
            <a:br>
              <a:rPr lang="nb-NO" dirty="0" smtClean="0"/>
            </a:br>
            <a:endParaRPr lang="nb-NO" dirty="0" smtClean="0"/>
          </a:p>
          <a:p>
            <a:r>
              <a:rPr lang="nb-NO" dirty="0" err="1" smtClean="0"/>
              <a:t>PressReader</a:t>
            </a:r>
            <a:r>
              <a:rPr lang="nb-NO" dirty="0" smtClean="0"/>
              <a:t/>
            </a:r>
            <a:br>
              <a:rPr lang="nb-NO" dirty="0" smtClean="0"/>
            </a:br>
            <a:endParaRPr lang="nb-NO" dirty="0" smtClean="0"/>
          </a:p>
          <a:p>
            <a:r>
              <a:rPr lang="nb-NO" dirty="0" err="1" smtClean="0"/>
              <a:t>Filmbib</a:t>
            </a:r>
            <a:r>
              <a:rPr lang="nb-NO" dirty="0" smtClean="0"/>
              <a:t/>
            </a:r>
            <a:br>
              <a:rPr lang="nb-NO" dirty="0" smtClean="0"/>
            </a:br>
            <a:endParaRPr lang="nb-NO" dirty="0" smtClean="0"/>
          </a:p>
          <a:p>
            <a:r>
              <a:rPr lang="nb-NO" dirty="0" smtClean="0"/>
              <a:t>Støtte til lesesirkler</a:t>
            </a:r>
            <a:br>
              <a:rPr lang="nb-NO" dirty="0" smtClean="0"/>
            </a:br>
            <a:endParaRPr lang="nb-NO" dirty="0" smtClean="0"/>
          </a:p>
          <a:p>
            <a:r>
              <a:rPr lang="nb-NO" dirty="0"/>
              <a:t>Bok til alle </a:t>
            </a:r>
            <a:r>
              <a:rPr lang="nb-NO" dirty="0" smtClean="0"/>
              <a:t>–bibliotek</a:t>
            </a:r>
          </a:p>
          <a:p>
            <a:pPr lvl="1"/>
            <a:r>
              <a:rPr lang="nb-NO" dirty="0" smtClean="0"/>
              <a:t>Språkkafé</a:t>
            </a:r>
          </a:p>
          <a:p>
            <a:pPr lvl="1"/>
            <a:r>
              <a:rPr lang="nb-NO" dirty="0" smtClean="0"/>
              <a:t>Depoter fra Det flerspråklige bibliotek</a:t>
            </a:r>
          </a:p>
          <a:p>
            <a:pPr lvl="1"/>
            <a:r>
              <a:rPr lang="nb-NO" dirty="0" smtClean="0"/>
              <a:t>Bøker til støtte for å lære norsk</a:t>
            </a:r>
          </a:p>
          <a:p>
            <a:pPr lvl="1"/>
            <a:r>
              <a:rPr lang="nb-NO" dirty="0" smtClean="0"/>
              <a:t>Leseombud </a:t>
            </a:r>
            <a:br>
              <a:rPr lang="nb-NO" dirty="0" smtClean="0"/>
            </a:br>
            <a:r>
              <a:rPr lang="nb-NO" dirty="0" smtClean="0"/>
              <a:t/>
            </a:r>
            <a:br>
              <a:rPr lang="nb-NO" dirty="0" smtClean="0"/>
            </a:br>
            <a:r>
              <a:rPr lang="nb-NO" dirty="0" smtClean="0"/>
              <a:t/>
            </a:r>
            <a:br>
              <a:rPr lang="nb-NO" dirty="0" smtClean="0"/>
            </a:br>
            <a:endParaRPr lang="nb-NO" dirty="0"/>
          </a:p>
        </p:txBody>
      </p:sp>
    </p:spTree>
    <p:extLst>
      <p:ext uri="{BB962C8B-B14F-4D97-AF65-F5344CB8AC3E}">
        <p14:creationId xmlns:p14="http://schemas.microsoft.com/office/powerpoint/2010/main" val="552109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dirty="0" smtClean="0"/>
              <a:t>Hvordan? </a:t>
            </a:r>
            <a:endParaRPr lang="nb-NO" dirty="0"/>
          </a:p>
        </p:txBody>
      </p:sp>
      <p:sp>
        <p:nvSpPr>
          <p:cNvPr id="3" name="Plassholder for innhold 2"/>
          <p:cNvSpPr>
            <a:spLocks noGrp="1"/>
          </p:cNvSpPr>
          <p:nvPr>
            <p:ph idx="1"/>
          </p:nvPr>
        </p:nvSpPr>
        <p:spPr/>
        <p:txBody>
          <a:bodyPr/>
          <a:lstStyle/>
          <a:p>
            <a:pPr marL="0" indent="0">
              <a:buNone/>
            </a:pPr>
            <a:r>
              <a:rPr lang="nb-NO" dirty="0"/>
              <a:t>Hvordan </a:t>
            </a:r>
            <a:r>
              <a:rPr lang="nb-NO" dirty="0" smtClean="0"/>
              <a:t>ser fremtidens </a:t>
            </a:r>
            <a:r>
              <a:rPr lang="nb-NO" dirty="0"/>
              <a:t>bibliotek </a:t>
            </a:r>
            <a:r>
              <a:rPr lang="nb-NO" dirty="0" smtClean="0"/>
              <a:t>ut?</a:t>
            </a:r>
            <a:br>
              <a:rPr lang="nb-NO" dirty="0" smtClean="0"/>
            </a:br>
            <a:r>
              <a:rPr lang="nb-NO" dirty="0" smtClean="0"/>
              <a:t/>
            </a:r>
            <a:br>
              <a:rPr lang="nb-NO" dirty="0" smtClean="0"/>
            </a:br>
            <a:r>
              <a:rPr lang="nb-NO" dirty="0" smtClean="0"/>
              <a:t>Hvordan skal det innrettes for å være </a:t>
            </a:r>
            <a:r>
              <a:rPr lang="nb-NO" dirty="0"/>
              <a:t>interessant for brukere og eiere?</a:t>
            </a:r>
          </a:p>
        </p:txBody>
      </p:sp>
    </p:spTree>
    <p:extLst>
      <p:ext uri="{BB962C8B-B14F-4D97-AF65-F5344CB8AC3E}">
        <p14:creationId xmlns:p14="http://schemas.microsoft.com/office/powerpoint/2010/main" val="2639486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4294967295"/>
          </p:nvPr>
        </p:nvSpPr>
        <p:spPr>
          <a:xfrm>
            <a:off x="467544" y="908720"/>
            <a:ext cx="8229600" cy="5113338"/>
          </a:xfrm>
        </p:spPr>
        <p:txBody>
          <a:bodyPr>
            <a:normAutofit lnSpcReduction="10000"/>
          </a:bodyPr>
          <a:lstStyle/>
          <a:p>
            <a:pPr marL="0" indent="0">
              <a:buNone/>
            </a:pPr>
            <a:r>
              <a:rPr lang="nb-NO" sz="2400" dirty="0" smtClean="0"/>
              <a:t>Følg gjerne Sarpsborg bibliotek på sosiale medier</a:t>
            </a:r>
          </a:p>
          <a:p>
            <a:pPr lvl="1"/>
            <a:r>
              <a:rPr lang="nb-NO" dirty="0" err="1" smtClean="0"/>
              <a:t>Facebook</a:t>
            </a:r>
            <a:r>
              <a:rPr lang="nb-NO" dirty="0" smtClean="0"/>
              <a:t> </a:t>
            </a:r>
            <a:r>
              <a:rPr lang="nb-NO" dirty="0" smtClean="0">
                <a:solidFill>
                  <a:schemeClr val="accent1"/>
                </a:solidFill>
              </a:rPr>
              <a:t>(Sarpsborg bibliotek</a:t>
            </a:r>
            <a:r>
              <a:rPr lang="nb-NO" dirty="0" smtClean="0"/>
              <a:t>)</a:t>
            </a:r>
          </a:p>
          <a:p>
            <a:pPr lvl="1"/>
            <a:r>
              <a:rPr lang="nb-NO" dirty="0" err="1" smtClean="0"/>
              <a:t>Twitter</a:t>
            </a:r>
            <a:r>
              <a:rPr lang="nb-NO" dirty="0" smtClean="0"/>
              <a:t> (</a:t>
            </a:r>
            <a:r>
              <a:rPr lang="nb-NO" dirty="0" smtClean="0">
                <a:solidFill>
                  <a:schemeClr val="accent1"/>
                </a:solidFill>
              </a:rPr>
              <a:t>@</a:t>
            </a:r>
            <a:r>
              <a:rPr lang="nb-NO" dirty="0" err="1" smtClean="0">
                <a:solidFill>
                  <a:schemeClr val="accent1"/>
                </a:solidFill>
              </a:rPr>
              <a:t>sarpbib</a:t>
            </a:r>
            <a:r>
              <a:rPr lang="nb-NO" dirty="0" smtClean="0"/>
              <a:t>)</a:t>
            </a:r>
          </a:p>
          <a:p>
            <a:pPr lvl="1"/>
            <a:r>
              <a:rPr lang="nb-NO" dirty="0" err="1" smtClean="0"/>
              <a:t>Instagram</a:t>
            </a:r>
            <a:r>
              <a:rPr lang="nb-NO" dirty="0" smtClean="0"/>
              <a:t> (</a:t>
            </a:r>
            <a:r>
              <a:rPr lang="nb-NO" dirty="0" smtClean="0">
                <a:solidFill>
                  <a:schemeClr val="accent1"/>
                </a:solidFill>
              </a:rPr>
              <a:t>@</a:t>
            </a:r>
            <a:r>
              <a:rPr lang="nb-NO" dirty="0" err="1" smtClean="0">
                <a:solidFill>
                  <a:schemeClr val="accent1"/>
                </a:solidFill>
              </a:rPr>
              <a:t>sarpbib</a:t>
            </a:r>
            <a:r>
              <a:rPr lang="nb-NO" dirty="0" smtClean="0"/>
              <a:t>)</a:t>
            </a:r>
            <a:br>
              <a:rPr lang="nb-NO" dirty="0" smtClean="0"/>
            </a:br>
            <a:r>
              <a:rPr lang="nb-NO" dirty="0" smtClean="0"/>
              <a:t/>
            </a:r>
            <a:br>
              <a:rPr lang="nb-NO" dirty="0" smtClean="0"/>
            </a:br>
            <a:endParaRPr lang="nb-NO" dirty="0" smtClean="0"/>
          </a:p>
          <a:p>
            <a:pPr marL="0" indent="0" algn="ctr">
              <a:buNone/>
            </a:pPr>
            <a:r>
              <a:rPr lang="nb-NO" dirty="0"/>
              <a:t>TAKK FOR </a:t>
            </a:r>
            <a:r>
              <a:rPr lang="nb-NO" dirty="0" smtClean="0"/>
              <a:t>OPPMERKSOMHETEN!</a:t>
            </a:r>
            <a:br>
              <a:rPr lang="nb-NO" dirty="0" smtClean="0"/>
            </a:br>
            <a:r>
              <a:rPr lang="nb-NO" dirty="0" smtClean="0"/>
              <a:t/>
            </a:r>
            <a:br>
              <a:rPr lang="nb-NO" dirty="0" smtClean="0"/>
            </a:br>
            <a:r>
              <a:rPr lang="nb-NO" sz="2000" dirty="0"/>
              <a:t>Anette Kure</a:t>
            </a:r>
          </a:p>
          <a:p>
            <a:pPr marL="0" indent="0" algn="ctr">
              <a:buNone/>
            </a:pPr>
            <a:r>
              <a:rPr lang="nb-NO" sz="2000" dirty="0">
                <a:hlinkClick r:id="rId2"/>
              </a:rPr>
              <a:t>anette.kure@sarpsborg.com</a:t>
            </a:r>
            <a:r>
              <a:rPr lang="nb-NO" sz="2000" dirty="0"/>
              <a:t/>
            </a:r>
            <a:br>
              <a:rPr lang="nb-NO" sz="2000" dirty="0"/>
            </a:br>
            <a:r>
              <a:rPr lang="nb-NO" sz="2000" dirty="0" err="1"/>
              <a:t>mob</a:t>
            </a:r>
            <a:r>
              <a:rPr lang="nb-NO" sz="2000" dirty="0"/>
              <a:t>. 95917876</a:t>
            </a:r>
            <a:br>
              <a:rPr lang="nb-NO" sz="2000" dirty="0"/>
            </a:br>
            <a:r>
              <a:rPr lang="nb-NO" sz="1200" dirty="0" err="1"/>
              <a:t>Twitter</a:t>
            </a:r>
            <a:r>
              <a:rPr lang="nb-NO" sz="1200" dirty="0"/>
              <a:t>: @</a:t>
            </a:r>
            <a:r>
              <a:rPr lang="nb-NO" sz="1200" dirty="0" err="1"/>
              <a:t>anettekure</a:t>
            </a:r>
            <a:r>
              <a:rPr lang="nb-NO" sz="1200" dirty="0"/>
              <a:t/>
            </a:r>
            <a:br>
              <a:rPr lang="nb-NO" sz="1200" dirty="0"/>
            </a:br>
            <a:r>
              <a:rPr lang="nb-NO" sz="1200" dirty="0" err="1"/>
              <a:t>Instagram</a:t>
            </a:r>
            <a:r>
              <a:rPr lang="nb-NO" sz="1200" dirty="0"/>
              <a:t>: </a:t>
            </a:r>
            <a:r>
              <a:rPr lang="nb-NO" sz="1200" dirty="0" err="1"/>
              <a:t>anettekure</a:t>
            </a:r>
            <a:r>
              <a:rPr lang="nb-NO" sz="1200" dirty="0"/>
              <a:t> </a:t>
            </a:r>
            <a:r>
              <a:rPr lang="nb-NO" sz="2000" dirty="0"/>
              <a:t/>
            </a:r>
            <a:br>
              <a:rPr lang="nb-NO" sz="2000" dirty="0"/>
            </a:br>
            <a:endParaRPr lang="nb-NO" sz="2000" dirty="0"/>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3608" y="4149080"/>
            <a:ext cx="1656184" cy="16561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53639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Aller først - hvorfor?</a:t>
            </a:r>
            <a:endParaRPr lang="nb-NO" dirty="0"/>
          </a:p>
        </p:txBody>
      </p:sp>
      <p:sp>
        <p:nvSpPr>
          <p:cNvPr id="3" name="Plassholder for innhold 2"/>
          <p:cNvSpPr>
            <a:spLocks noGrp="1"/>
          </p:cNvSpPr>
          <p:nvPr>
            <p:ph idx="1"/>
          </p:nvPr>
        </p:nvSpPr>
        <p:spPr/>
        <p:txBody>
          <a:bodyPr/>
          <a:lstStyle/>
          <a:p>
            <a:pPr marL="0" indent="0" algn="ctr">
              <a:buNone/>
            </a:pPr>
            <a:r>
              <a:rPr lang="nb-NO" dirty="0" smtClean="0"/>
              <a:t/>
            </a:r>
            <a:br>
              <a:rPr lang="nb-NO" dirty="0" smtClean="0"/>
            </a:br>
            <a:r>
              <a:rPr lang="nb-NO" dirty="0" smtClean="0"/>
              <a:t/>
            </a:r>
            <a:br>
              <a:rPr lang="nb-NO" dirty="0" smtClean="0"/>
            </a:br>
            <a:r>
              <a:rPr lang="nb-NO" dirty="0" smtClean="0"/>
              <a:t>Hvorfor skal man ha bibliotek?</a:t>
            </a:r>
          </a:p>
          <a:p>
            <a:pPr marL="0" indent="0">
              <a:buNone/>
            </a:pPr>
            <a:endParaRPr lang="nb-NO" dirty="0"/>
          </a:p>
        </p:txBody>
      </p:sp>
    </p:spTree>
    <p:extLst>
      <p:ext uri="{BB962C8B-B14F-4D97-AF65-F5344CB8AC3E}">
        <p14:creationId xmlns:p14="http://schemas.microsoft.com/office/powerpoint/2010/main" val="1775093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899592" y="1305342"/>
            <a:ext cx="6984776" cy="4247317"/>
          </a:xfrm>
          <a:prstGeom prst="rect">
            <a:avLst/>
          </a:prstGeom>
        </p:spPr>
        <p:txBody>
          <a:bodyPr wrap="square">
            <a:spAutoFit/>
          </a:bodyPr>
          <a:lstStyle/>
          <a:p>
            <a:r>
              <a:rPr lang="nb-NO" dirty="0"/>
              <a:t>Lov om folkebibliotek, §</a:t>
            </a:r>
            <a:r>
              <a:rPr lang="nb-NO" dirty="0" smtClean="0"/>
              <a:t>1</a:t>
            </a:r>
            <a:br>
              <a:rPr lang="nb-NO" dirty="0" smtClean="0"/>
            </a:br>
            <a:r>
              <a:rPr lang="nb-NO" dirty="0" smtClean="0"/>
              <a:t/>
            </a:r>
            <a:br>
              <a:rPr lang="nb-NO" dirty="0" smtClean="0"/>
            </a:br>
            <a:r>
              <a:rPr lang="nb-NO" dirty="0" smtClean="0"/>
              <a:t>Folkebibliotekene </a:t>
            </a:r>
            <a:r>
              <a:rPr lang="nb-NO" dirty="0"/>
              <a:t>skal ha til oppgave å fremme opplysning, utdanning og annen kulturell virksomhet, gjennom </a:t>
            </a:r>
            <a:r>
              <a:rPr lang="nb-NO" b="1" dirty="0"/>
              <a:t>aktiv formidling </a:t>
            </a:r>
            <a:r>
              <a:rPr lang="nb-NO" dirty="0"/>
              <a:t>og ved </a:t>
            </a:r>
            <a:r>
              <a:rPr lang="nb-NO" b="1" dirty="0"/>
              <a:t>å stille </a:t>
            </a:r>
            <a:r>
              <a:rPr lang="nb-NO" dirty="0"/>
              <a:t>bøker og andre medier </a:t>
            </a:r>
            <a:r>
              <a:rPr lang="nb-NO" b="1" dirty="0">
                <a:solidFill>
                  <a:srgbClr val="FF0000"/>
                </a:solidFill>
              </a:rPr>
              <a:t>gratis</a:t>
            </a:r>
            <a:r>
              <a:rPr lang="nb-NO" dirty="0">
                <a:solidFill>
                  <a:srgbClr val="FF0000"/>
                </a:solidFill>
              </a:rPr>
              <a:t> </a:t>
            </a:r>
            <a:r>
              <a:rPr lang="nb-NO" b="1" dirty="0"/>
              <a:t>til disposisjon </a:t>
            </a:r>
            <a:r>
              <a:rPr lang="nb-NO" dirty="0"/>
              <a:t>for alle som bor i landet</a:t>
            </a:r>
            <a:r>
              <a:rPr lang="nb-NO" dirty="0" smtClean="0"/>
              <a:t>.</a:t>
            </a:r>
            <a:br>
              <a:rPr lang="nb-NO" dirty="0" smtClean="0"/>
            </a:br>
            <a:endParaRPr lang="nb-NO" dirty="0"/>
          </a:p>
          <a:p>
            <a:r>
              <a:rPr lang="nb-NO" dirty="0"/>
              <a:t>Folkebibliotekene skal være en </a:t>
            </a:r>
            <a:r>
              <a:rPr lang="nb-NO" b="1" dirty="0"/>
              <a:t>uavhengig møteplass </a:t>
            </a:r>
            <a:r>
              <a:rPr lang="nb-NO" dirty="0"/>
              <a:t>og </a:t>
            </a:r>
            <a:r>
              <a:rPr lang="nb-NO" b="1" dirty="0"/>
              <a:t>arena for offentlig samtale og debatt</a:t>
            </a:r>
            <a:r>
              <a:rPr lang="nb-NO" b="1" dirty="0" smtClean="0"/>
              <a:t>.</a:t>
            </a:r>
            <a:r>
              <a:rPr lang="nb-NO" dirty="0" smtClean="0"/>
              <a:t/>
            </a:r>
            <a:br>
              <a:rPr lang="nb-NO" dirty="0" smtClean="0"/>
            </a:br>
            <a:endParaRPr lang="nb-NO" dirty="0"/>
          </a:p>
          <a:p>
            <a:r>
              <a:rPr lang="nb-NO" dirty="0"/>
              <a:t>Det enkelte bibliotek skal i sine tilbud til barn og voksne legge vekt på </a:t>
            </a:r>
            <a:r>
              <a:rPr lang="nb-NO" b="1" dirty="0"/>
              <a:t>kvalitet</a:t>
            </a:r>
            <a:r>
              <a:rPr lang="nb-NO" dirty="0"/>
              <a:t>, </a:t>
            </a:r>
            <a:r>
              <a:rPr lang="nb-NO" b="1" dirty="0"/>
              <a:t>allsidighet</a:t>
            </a:r>
            <a:r>
              <a:rPr lang="nb-NO" dirty="0"/>
              <a:t> og </a:t>
            </a:r>
            <a:r>
              <a:rPr lang="nb-NO" b="1" dirty="0"/>
              <a:t>aktualitet</a:t>
            </a:r>
            <a:r>
              <a:rPr lang="nb-NO" dirty="0" smtClean="0"/>
              <a:t>.</a:t>
            </a:r>
            <a:br>
              <a:rPr lang="nb-NO" dirty="0" smtClean="0"/>
            </a:br>
            <a:endParaRPr lang="nb-NO" dirty="0"/>
          </a:p>
          <a:p>
            <a:r>
              <a:rPr lang="nb-NO" dirty="0"/>
              <a:t>Bibliotekenes innhold og tjenester </a:t>
            </a:r>
            <a:r>
              <a:rPr lang="nb-NO" b="1" dirty="0"/>
              <a:t>skal gjøres kjent</a:t>
            </a:r>
            <a:r>
              <a:rPr lang="nb-NO" dirty="0" smtClean="0"/>
              <a:t>.</a:t>
            </a:r>
            <a:br>
              <a:rPr lang="nb-NO" dirty="0" smtClean="0"/>
            </a:br>
            <a:endParaRPr lang="nb-NO" dirty="0"/>
          </a:p>
          <a:p>
            <a:r>
              <a:rPr lang="nb-NO" dirty="0"/>
              <a:t>Folkebibliotekene er ledd i et nasjonalt biblioteksystem.</a:t>
            </a:r>
          </a:p>
        </p:txBody>
      </p:sp>
    </p:spTree>
    <p:extLst>
      <p:ext uri="{BB962C8B-B14F-4D97-AF65-F5344CB8AC3E}">
        <p14:creationId xmlns:p14="http://schemas.microsoft.com/office/powerpoint/2010/main" val="38842858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dirty="0" smtClean="0"/>
              <a:t>Hva?</a:t>
            </a:r>
            <a:endParaRPr lang="nb-NO" dirty="0"/>
          </a:p>
        </p:txBody>
      </p:sp>
      <p:sp>
        <p:nvSpPr>
          <p:cNvPr id="3" name="Plassholder for innhold 2"/>
          <p:cNvSpPr>
            <a:spLocks noGrp="1"/>
          </p:cNvSpPr>
          <p:nvPr>
            <p:ph sz="half" idx="1"/>
          </p:nvPr>
        </p:nvSpPr>
        <p:spPr/>
        <p:txBody>
          <a:bodyPr>
            <a:normAutofit/>
          </a:bodyPr>
          <a:lstStyle/>
          <a:p>
            <a:r>
              <a:rPr lang="nb-NO" dirty="0" smtClean="0"/>
              <a:t>Møteplass</a:t>
            </a:r>
            <a:br>
              <a:rPr lang="nb-NO" dirty="0" smtClean="0"/>
            </a:br>
            <a:endParaRPr lang="nb-NO" dirty="0" smtClean="0"/>
          </a:p>
          <a:p>
            <a:r>
              <a:rPr lang="nb-NO" dirty="0"/>
              <a:t>Formidling</a:t>
            </a:r>
            <a:r>
              <a:rPr lang="nb-NO" dirty="0" smtClean="0"/>
              <a:t/>
            </a:r>
            <a:br>
              <a:rPr lang="nb-NO" dirty="0" smtClean="0"/>
            </a:br>
            <a:endParaRPr lang="nb-NO" dirty="0"/>
          </a:p>
          <a:p>
            <a:r>
              <a:rPr lang="nb-NO" dirty="0" smtClean="0"/>
              <a:t>Innhold</a:t>
            </a:r>
            <a:br>
              <a:rPr lang="nb-NO" dirty="0" smtClean="0"/>
            </a:br>
            <a:r>
              <a:rPr lang="nb-NO" dirty="0"/>
              <a:t> </a:t>
            </a:r>
          </a:p>
          <a:p>
            <a:r>
              <a:rPr lang="nb-NO" dirty="0" smtClean="0"/>
              <a:t>Kulturarena</a:t>
            </a:r>
            <a:br>
              <a:rPr lang="nb-NO" dirty="0" smtClean="0"/>
            </a:br>
            <a:endParaRPr lang="nb-NO" dirty="0" smtClean="0"/>
          </a:p>
          <a:p>
            <a:r>
              <a:rPr lang="nb-NO" dirty="0" smtClean="0"/>
              <a:t>Debattarena</a:t>
            </a:r>
            <a:endParaRPr lang="nb-NO" dirty="0"/>
          </a:p>
          <a:p>
            <a:endParaRPr lang="nb-NO" dirty="0"/>
          </a:p>
        </p:txBody>
      </p:sp>
      <p:sp>
        <p:nvSpPr>
          <p:cNvPr id="4" name="Plassholder for innhold 3"/>
          <p:cNvSpPr>
            <a:spLocks noGrp="1"/>
          </p:cNvSpPr>
          <p:nvPr>
            <p:ph sz="half" idx="2"/>
          </p:nvPr>
        </p:nvSpPr>
        <p:spPr/>
        <p:txBody>
          <a:bodyPr>
            <a:normAutofit/>
          </a:bodyPr>
          <a:lstStyle/>
          <a:p>
            <a:r>
              <a:rPr lang="nb-NO" dirty="0"/>
              <a:t>Tilgjengelighet</a:t>
            </a:r>
            <a:br>
              <a:rPr lang="nb-NO" dirty="0"/>
            </a:br>
            <a:r>
              <a:rPr lang="nb-NO" dirty="0"/>
              <a:t> </a:t>
            </a:r>
          </a:p>
          <a:p>
            <a:r>
              <a:rPr lang="nb-NO" dirty="0" smtClean="0"/>
              <a:t>Kunnskap</a:t>
            </a:r>
            <a:r>
              <a:rPr lang="nb-NO" dirty="0"/>
              <a:t/>
            </a:r>
            <a:br>
              <a:rPr lang="nb-NO" dirty="0"/>
            </a:br>
            <a:endParaRPr lang="nb-NO" dirty="0"/>
          </a:p>
          <a:p>
            <a:r>
              <a:rPr lang="nb-NO" dirty="0" smtClean="0"/>
              <a:t>Læring</a:t>
            </a:r>
            <a:br>
              <a:rPr lang="nb-NO" dirty="0" smtClean="0"/>
            </a:br>
            <a:endParaRPr lang="nb-NO" dirty="0" smtClean="0"/>
          </a:p>
          <a:p>
            <a:r>
              <a:rPr lang="nb-NO" dirty="0" smtClean="0"/>
              <a:t>Opplevelser</a:t>
            </a:r>
            <a:endParaRPr lang="nb-NO" dirty="0"/>
          </a:p>
          <a:p>
            <a:pPr marL="0" lvl="0" indent="0">
              <a:buNone/>
            </a:pPr>
            <a:endParaRPr lang="nb-NO" dirty="0"/>
          </a:p>
          <a:p>
            <a:r>
              <a:rPr lang="nb-NO" dirty="0"/>
              <a:t>Utviklingsarbeid</a:t>
            </a:r>
          </a:p>
        </p:txBody>
      </p:sp>
    </p:spTree>
    <p:extLst>
      <p:ext uri="{BB962C8B-B14F-4D97-AF65-F5344CB8AC3E}">
        <p14:creationId xmlns:p14="http://schemas.microsoft.com/office/powerpoint/2010/main" val="704705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Noen nøkkeltall fra vårt bibliotek</a:t>
            </a:r>
            <a:endParaRPr lang="nb-NO" dirty="0"/>
          </a:p>
        </p:txBody>
      </p:sp>
      <p:sp>
        <p:nvSpPr>
          <p:cNvPr id="3" name="Plassholder for innhold 2"/>
          <p:cNvSpPr>
            <a:spLocks noGrp="1"/>
          </p:cNvSpPr>
          <p:nvPr>
            <p:ph idx="1"/>
          </p:nvPr>
        </p:nvSpPr>
        <p:spPr/>
        <p:txBody>
          <a:bodyPr/>
          <a:lstStyle/>
          <a:p>
            <a:r>
              <a:rPr lang="nb-NO" dirty="0" smtClean="0"/>
              <a:t>3 avdelinger (+ 2 fengselsbibliotek)</a:t>
            </a:r>
          </a:p>
          <a:p>
            <a:r>
              <a:rPr lang="nb-NO" dirty="0" smtClean="0"/>
              <a:t>15,5 årsverk </a:t>
            </a:r>
            <a:r>
              <a:rPr lang="nb-NO" sz="2000" dirty="0" smtClean="0"/>
              <a:t>(0,7 årsverk i fengselsbibliotekene)</a:t>
            </a:r>
          </a:p>
          <a:p>
            <a:r>
              <a:rPr lang="nb-NO" dirty="0" smtClean="0"/>
              <a:t>Økonomisk ramme </a:t>
            </a:r>
            <a:r>
              <a:rPr lang="nb-NO" dirty="0" err="1" smtClean="0"/>
              <a:t>ca</a:t>
            </a:r>
            <a:r>
              <a:rPr lang="nb-NO" dirty="0" smtClean="0"/>
              <a:t> 11,65 mill. kr</a:t>
            </a:r>
          </a:p>
          <a:p>
            <a:r>
              <a:rPr lang="nb-NO" dirty="0" smtClean="0"/>
              <a:t>Åpningstid</a:t>
            </a:r>
            <a:br>
              <a:rPr lang="nb-NO" dirty="0" smtClean="0"/>
            </a:br>
            <a:r>
              <a:rPr lang="nb-NO" sz="2400" dirty="0" smtClean="0"/>
              <a:t>Hovedbiblioteket 45 t/uke (6 t/u etter kl. 17)</a:t>
            </a:r>
            <a:br>
              <a:rPr lang="nb-NO" sz="2400" dirty="0" smtClean="0"/>
            </a:br>
            <a:r>
              <a:rPr lang="nb-NO" sz="2400" dirty="0" smtClean="0"/>
              <a:t>Avdelingsbibliotekene 30 t/u (4 t/u etter kl. 17)</a:t>
            </a:r>
            <a:br>
              <a:rPr lang="nb-NO" sz="2400" dirty="0" smtClean="0"/>
            </a:br>
            <a:r>
              <a:rPr lang="nb-NO" sz="2400" dirty="0" smtClean="0"/>
              <a:t>Kun hovedbiblioteket er lørdagsåpent</a:t>
            </a:r>
            <a:br>
              <a:rPr lang="nb-NO" sz="2400" dirty="0" smtClean="0"/>
            </a:br>
            <a:r>
              <a:rPr lang="nb-NO" sz="2400" dirty="0" smtClean="0"/>
              <a:t/>
            </a:r>
            <a:br>
              <a:rPr lang="nb-NO" sz="2400" dirty="0" smtClean="0"/>
            </a:br>
            <a:r>
              <a:rPr lang="nb-NO" sz="2400" dirty="0" smtClean="0"/>
              <a:t>Meråpent-tilgang 60 t/u utenom betjent åpningstid</a:t>
            </a:r>
            <a:endParaRPr lang="nb-NO" dirty="0"/>
          </a:p>
        </p:txBody>
      </p:sp>
    </p:spTree>
    <p:extLst>
      <p:ext uri="{BB962C8B-B14F-4D97-AF65-F5344CB8AC3E}">
        <p14:creationId xmlns:p14="http://schemas.microsoft.com/office/powerpoint/2010/main" val="3023170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Statistikk </a:t>
            </a:r>
            <a:endParaRPr lang="nb-NO" dirty="0"/>
          </a:p>
        </p:txBody>
      </p:sp>
      <p:sp>
        <p:nvSpPr>
          <p:cNvPr id="3" name="Plassholder for innhold 2"/>
          <p:cNvSpPr>
            <a:spLocks noGrp="1"/>
          </p:cNvSpPr>
          <p:nvPr>
            <p:ph idx="1"/>
          </p:nvPr>
        </p:nvSpPr>
        <p:spPr/>
        <p:txBody>
          <a:bodyPr>
            <a:normAutofit fontScale="77500" lnSpcReduction="20000"/>
          </a:bodyPr>
          <a:lstStyle/>
          <a:p>
            <a:r>
              <a:rPr lang="nb-NO" sz="2000" dirty="0" smtClean="0"/>
              <a:t>Besøk </a:t>
            </a:r>
            <a:br>
              <a:rPr lang="nb-NO" sz="2000" dirty="0" smtClean="0"/>
            </a:br>
            <a:r>
              <a:rPr lang="nb-NO" sz="2000" dirty="0" smtClean="0"/>
              <a:t/>
            </a:r>
            <a:br>
              <a:rPr lang="nb-NO" sz="2000" dirty="0" smtClean="0"/>
            </a:br>
            <a:r>
              <a:rPr lang="nb-NO" sz="2000" b="1" dirty="0" smtClean="0"/>
              <a:t>2017</a:t>
            </a:r>
            <a:r>
              <a:rPr lang="nb-NO" sz="2000" b="1" dirty="0"/>
              <a:t>: 156.264 </a:t>
            </a:r>
            <a:r>
              <a:rPr lang="nb-NO" sz="2000" dirty="0" smtClean="0"/>
              <a:t>		(</a:t>
            </a:r>
            <a:r>
              <a:rPr lang="nb-NO" sz="2000" dirty="0"/>
              <a:t>2016: 148.013) </a:t>
            </a:r>
            <a:r>
              <a:rPr lang="nb-NO" sz="2000" dirty="0" smtClean="0"/>
              <a:t>	(</a:t>
            </a:r>
            <a:r>
              <a:rPr lang="nb-NO" sz="2000" dirty="0"/>
              <a:t>2015: 145.724) </a:t>
            </a:r>
            <a:r>
              <a:rPr lang="nb-NO" sz="2000" dirty="0" smtClean="0"/>
              <a:t>	(</a:t>
            </a:r>
            <a:r>
              <a:rPr lang="nb-NO" sz="2000" dirty="0"/>
              <a:t>2014: 130.012</a:t>
            </a:r>
            <a:r>
              <a:rPr lang="nb-NO" sz="2000" dirty="0" smtClean="0"/>
              <a:t>)</a:t>
            </a:r>
            <a:br>
              <a:rPr lang="nb-NO" sz="2000" dirty="0" smtClean="0"/>
            </a:br>
            <a:r>
              <a:rPr lang="nb-NO" sz="2000" dirty="0" smtClean="0"/>
              <a:t/>
            </a:r>
            <a:br>
              <a:rPr lang="nb-NO" sz="2000" dirty="0" smtClean="0"/>
            </a:br>
            <a:endParaRPr lang="nb-NO" sz="2000" dirty="0"/>
          </a:p>
          <a:p>
            <a:r>
              <a:rPr lang="nb-NO" sz="2000" dirty="0" smtClean="0"/>
              <a:t>Utlån </a:t>
            </a:r>
            <a:br>
              <a:rPr lang="nb-NO" sz="2000" dirty="0" smtClean="0"/>
            </a:br>
            <a:r>
              <a:rPr lang="nb-NO" sz="2000" dirty="0" smtClean="0"/>
              <a:t/>
            </a:r>
            <a:br>
              <a:rPr lang="nb-NO" sz="2000" dirty="0" smtClean="0"/>
            </a:br>
            <a:r>
              <a:rPr lang="nb-NO" sz="2000" b="1" dirty="0" smtClean="0"/>
              <a:t>2017</a:t>
            </a:r>
            <a:r>
              <a:rPr lang="nb-NO" sz="2000" b="1" dirty="0"/>
              <a:t>: 141.715 </a:t>
            </a:r>
            <a:r>
              <a:rPr lang="nb-NO" sz="2000" dirty="0" smtClean="0"/>
              <a:t>		(</a:t>
            </a:r>
            <a:r>
              <a:rPr lang="nb-NO" sz="2000" dirty="0"/>
              <a:t>2016: 149.169) </a:t>
            </a:r>
            <a:r>
              <a:rPr lang="nb-NO" sz="2000" dirty="0" smtClean="0"/>
              <a:t>	(</a:t>
            </a:r>
            <a:r>
              <a:rPr lang="nb-NO" sz="2000" dirty="0"/>
              <a:t>2015: 145.745) </a:t>
            </a:r>
            <a:r>
              <a:rPr lang="nb-NO" sz="2000" dirty="0" smtClean="0"/>
              <a:t>	(</a:t>
            </a:r>
            <a:r>
              <a:rPr lang="nb-NO" sz="2000" dirty="0"/>
              <a:t>2014: 127.672</a:t>
            </a:r>
            <a:r>
              <a:rPr lang="nb-NO" sz="2000" dirty="0" smtClean="0"/>
              <a:t>)</a:t>
            </a:r>
            <a:r>
              <a:rPr lang="nb-NO" sz="2000" dirty="0" smtClean="0"/>
              <a:t/>
            </a:r>
            <a:br>
              <a:rPr lang="nb-NO" sz="2000" dirty="0" smtClean="0"/>
            </a:br>
            <a:r>
              <a:rPr lang="nb-NO" sz="2000" dirty="0" smtClean="0"/>
              <a:t/>
            </a:r>
            <a:br>
              <a:rPr lang="nb-NO" sz="2000" dirty="0" smtClean="0"/>
            </a:br>
            <a:endParaRPr lang="nb-NO" sz="2000" dirty="0"/>
          </a:p>
          <a:p>
            <a:pPr marL="0" indent="0">
              <a:buNone/>
            </a:pPr>
            <a:r>
              <a:rPr lang="nb-NO" sz="2400" b="1" dirty="0" smtClean="0"/>
              <a:t>Positiv </a:t>
            </a:r>
            <a:r>
              <a:rPr lang="nb-NO" sz="2400" b="1" dirty="0" smtClean="0"/>
              <a:t>trend</a:t>
            </a:r>
            <a:r>
              <a:rPr lang="nb-NO" sz="1800" dirty="0" smtClean="0"/>
              <a:t/>
            </a:r>
            <a:br>
              <a:rPr lang="nb-NO" sz="1800" dirty="0" smtClean="0"/>
            </a:br>
            <a:r>
              <a:rPr lang="nb-NO" sz="1800" dirty="0" smtClean="0"/>
              <a:t/>
            </a:r>
            <a:br>
              <a:rPr lang="nb-NO" sz="1800" dirty="0" smtClean="0"/>
            </a:br>
            <a:r>
              <a:rPr lang="nb-NO" sz="1800" dirty="0" smtClean="0"/>
              <a:t>2015: </a:t>
            </a:r>
            <a:br>
              <a:rPr lang="nb-NO" sz="1800" dirty="0" smtClean="0"/>
            </a:br>
            <a:r>
              <a:rPr lang="nb-NO" sz="1800" dirty="0" smtClean="0"/>
              <a:t>Utlånet økte </a:t>
            </a:r>
            <a:r>
              <a:rPr lang="nb-NO" sz="1800" dirty="0"/>
              <a:t>markant, med 18.073 eller 14,16 %. </a:t>
            </a:r>
            <a:br>
              <a:rPr lang="nb-NO" sz="1800" dirty="0"/>
            </a:br>
            <a:r>
              <a:rPr lang="nb-NO" sz="1800" dirty="0"/>
              <a:t>Besøket </a:t>
            </a:r>
            <a:r>
              <a:rPr lang="nb-NO" sz="1800" dirty="0" smtClean="0"/>
              <a:t>økte, </a:t>
            </a:r>
            <a:r>
              <a:rPr lang="nb-NO" sz="1800" dirty="0"/>
              <a:t>med 15.712 eller 12,1 </a:t>
            </a:r>
            <a:r>
              <a:rPr lang="nb-NO" sz="1800" dirty="0" smtClean="0"/>
              <a:t>%.</a:t>
            </a:r>
          </a:p>
          <a:p>
            <a:pPr marL="0" indent="0">
              <a:buNone/>
            </a:pPr>
            <a:r>
              <a:rPr lang="nb-NO" sz="1800" dirty="0" smtClean="0"/>
              <a:t>2016:</a:t>
            </a:r>
            <a:r>
              <a:rPr lang="nb-NO" sz="1800" b="1" i="1" dirty="0" smtClean="0"/>
              <a:t/>
            </a:r>
            <a:br>
              <a:rPr lang="nb-NO" sz="1800" b="1" i="1" dirty="0" smtClean="0"/>
            </a:br>
            <a:r>
              <a:rPr lang="nb-NO" sz="1800" dirty="0"/>
              <a:t>Utlånet økte, </a:t>
            </a:r>
            <a:r>
              <a:rPr lang="nb-NO" sz="1800" dirty="0" smtClean="0"/>
              <a:t>med </a:t>
            </a:r>
            <a:r>
              <a:rPr lang="nb-NO" sz="1800" dirty="0"/>
              <a:t>3 424, eller 2,29 %.</a:t>
            </a:r>
          </a:p>
          <a:p>
            <a:pPr marL="0" indent="0">
              <a:buNone/>
            </a:pPr>
            <a:r>
              <a:rPr lang="nb-NO" sz="1800" dirty="0" smtClean="0"/>
              <a:t>Besøket økte, med </a:t>
            </a:r>
            <a:r>
              <a:rPr lang="nb-NO" sz="1800" dirty="0"/>
              <a:t>2 289, </a:t>
            </a:r>
            <a:r>
              <a:rPr lang="nb-NO" sz="1800" dirty="0" smtClean="0"/>
              <a:t>eller1,54 </a:t>
            </a:r>
            <a:r>
              <a:rPr lang="nb-NO" sz="1800" dirty="0"/>
              <a:t>%. </a:t>
            </a:r>
            <a:r>
              <a:rPr lang="nb-NO" sz="1800" dirty="0" smtClean="0"/>
              <a:t/>
            </a:r>
            <a:br>
              <a:rPr lang="nb-NO" sz="1800" dirty="0" smtClean="0"/>
            </a:br>
            <a:r>
              <a:rPr lang="nb-NO" sz="1800" dirty="0" smtClean="0"/>
              <a:t>2017:</a:t>
            </a:r>
            <a:r>
              <a:rPr lang="nb-NO" sz="1800" dirty="0"/>
              <a:t/>
            </a:r>
            <a:br>
              <a:rPr lang="nb-NO" sz="1800" dirty="0"/>
            </a:br>
            <a:r>
              <a:rPr lang="nb-NO" sz="1800" dirty="0"/>
              <a:t>Utlånet sank noe, med 7454 eller - 5 %.</a:t>
            </a:r>
            <a:r>
              <a:rPr lang="nb-NO" sz="2000" dirty="0"/>
              <a:t/>
            </a:r>
            <a:br>
              <a:rPr lang="nb-NO" sz="2000" dirty="0"/>
            </a:br>
            <a:r>
              <a:rPr lang="nb-NO" sz="1800" dirty="0"/>
              <a:t>Besøket </a:t>
            </a:r>
            <a:r>
              <a:rPr lang="nb-NO" sz="1800" dirty="0"/>
              <a:t>fortsatte å </a:t>
            </a:r>
            <a:r>
              <a:rPr lang="nb-NO" sz="1800" dirty="0"/>
              <a:t>øke, </a:t>
            </a:r>
            <a:r>
              <a:rPr lang="nb-NO" sz="1800" dirty="0"/>
              <a:t>med 8251 eller 5,57 %. </a:t>
            </a:r>
          </a:p>
        </p:txBody>
      </p:sp>
    </p:spTree>
    <p:extLst>
      <p:ext uri="{BB962C8B-B14F-4D97-AF65-F5344CB8AC3E}">
        <p14:creationId xmlns:p14="http://schemas.microsoft.com/office/powerpoint/2010/main" val="2960810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Flere tall</a:t>
            </a:r>
            <a:endParaRPr lang="nb-NO" dirty="0"/>
          </a:p>
        </p:txBody>
      </p:sp>
      <p:sp>
        <p:nvSpPr>
          <p:cNvPr id="3" name="Plassholder for innhold 2"/>
          <p:cNvSpPr>
            <a:spLocks noGrp="1"/>
          </p:cNvSpPr>
          <p:nvPr>
            <p:ph idx="1"/>
          </p:nvPr>
        </p:nvSpPr>
        <p:spPr/>
        <p:txBody>
          <a:bodyPr/>
          <a:lstStyle/>
          <a:p>
            <a:r>
              <a:rPr lang="nb-NO" b="1" dirty="0"/>
              <a:t>Antall sarpinger med </a:t>
            </a:r>
            <a:r>
              <a:rPr lang="nb-NO" b="1" dirty="0" smtClean="0"/>
              <a:t>lånekort</a:t>
            </a:r>
            <a:br>
              <a:rPr lang="nb-NO" b="1" dirty="0" smtClean="0"/>
            </a:br>
            <a:r>
              <a:rPr lang="nb-NO" b="1" dirty="0"/>
              <a:t/>
            </a:r>
            <a:br>
              <a:rPr lang="nb-NO" b="1" dirty="0"/>
            </a:br>
            <a:r>
              <a:rPr lang="nb-NO" b="1" dirty="0" smtClean="0"/>
              <a:t>2017: </a:t>
            </a:r>
            <a:r>
              <a:rPr lang="nb-NO" dirty="0" smtClean="0"/>
              <a:t>	31 278 registrerte lånekort</a:t>
            </a:r>
            <a:br>
              <a:rPr lang="nb-NO" dirty="0" smtClean="0"/>
            </a:br>
            <a:r>
              <a:rPr lang="nb-NO" dirty="0" smtClean="0"/>
              <a:t>		9593 aktive lånere</a:t>
            </a:r>
            <a:br>
              <a:rPr lang="nb-NO" dirty="0" smtClean="0"/>
            </a:br>
            <a:r>
              <a:rPr lang="nb-NO" dirty="0" smtClean="0"/>
              <a:t>		2147 nye lånekort </a:t>
            </a:r>
          </a:p>
          <a:p>
            <a:pPr marL="457200" lvl="1" indent="0">
              <a:buNone/>
            </a:pPr>
            <a:r>
              <a:rPr lang="nb-NO" dirty="0"/>
              <a:t/>
            </a:r>
            <a:br>
              <a:rPr lang="nb-NO" dirty="0"/>
            </a:br>
            <a:r>
              <a:rPr lang="nb-NO" dirty="0"/>
              <a:t>Siste 5 år er det registrert </a:t>
            </a:r>
            <a:r>
              <a:rPr lang="nb-NO" dirty="0" smtClean="0"/>
              <a:t>over 11800 </a:t>
            </a:r>
            <a:r>
              <a:rPr lang="nb-NO" dirty="0"/>
              <a:t>nye lånere</a:t>
            </a:r>
          </a:p>
          <a:p>
            <a:endParaRPr lang="nb-NO" dirty="0"/>
          </a:p>
        </p:txBody>
      </p:sp>
    </p:spTree>
    <p:extLst>
      <p:ext uri="{BB962C8B-B14F-4D97-AF65-F5344CB8AC3E}">
        <p14:creationId xmlns:p14="http://schemas.microsoft.com/office/powerpoint/2010/main" val="634639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Meråpent bibliotek</a:t>
            </a:r>
            <a:endParaRPr lang="nb-NO" dirty="0"/>
          </a:p>
        </p:txBody>
      </p:sp>
      <p:sp>
        <p:nvSpPr>
          <p:cNvPr id="3" name="Plassholder for innhold 2"/>
          <p:cNvSpPr>
            <a:spLocks noGrp="1"/>
          </p:cNvSpPr>
          <p:nvPr>
            <p:ph idx="1"/>
          </p:nvPr>
        </p:nvSpPr>
        <p:spPr/>
        <p:txBody>
          <a:bodyPr>
            <a:normAutofit fontScale="55000" lnSpcReduction="20000"/>
          </a:bodyPr>
          <a:lstStyle/>
          <a:p>
            <a:r>
              <a:rPr lang="nb-NO" b="1" dirty="0" smtClean="0"/>
              <a:t>Første </a:t>
            </a:r>
            <a:r>
              <a:rPr lang="nb-NO" b="1" dirty="0" err="1" smtClean="0"/>
              <a:t>bybibliotek</a:t>
            </a:r>
            <a:r>
              <a:rPr lang="nb-NO" b="1" dirty="0" smtClean="0"/>
              <a:t> i landet</a:t>
            </a:r>
          </a:p>
          <a:p>
            <a:r>
              <a:rPr lang="nb-NO" dirty="0" smtClean="0"/>
              <a:t>Lånere </a:t>
            </a:r>
            <a:r>
              <a:rPr lang="nb-NO" dirty="0"/>
              <a:t>over </a:t>
            </a:r>
            <a:r>
              <a:rPr lang="nb-NO" dirty="0" smtClean="0"/>
              <a:t>15 år, med avtale, kan </a:t>
            </a:r>
            <a:r>
              <a:rPr lang="nb-NO" dirty="0"/>
              <a:t>låse seg inn på hovedbiblioteket utenom betjent åpningstid, mellom kl. 07.00 og </a:t>
            </a:r>
            <a:r>
              <a:rPr lang="nb-NO" dirty="0" smtClean="0"/>
              <a:t>22.00</a:t>
            </a:r>
            <a:r>
              <a:rPr lang="nb-NO" dirty="0"/>
              <a:t>, alle dager, hele året</a:t>
            </a:r>
            <a:r>
              <a:rPr lang="nb-NO" dirty="0" smtClean="0"/>
              <a:t>.</a:t>
            </a:r>
          </a:p>
          <a:p>
            <a:r>
              <a:rPr lang="nb-NO" dirty="0" smtClean="0"/>
              <a:t>I julen 2017 </a:t>
            </a:r>
            <a:r>
              <a:rPr lang="nb-NO" dirty="0"/>
              <a:t>var det </a:t>
            </a:r>
            <a:r>
              <a:rPr lang="nb-NO" b="1" dirty="0" smtClean="0"/>
              <a:t>274 </a:t>
            </a:r>
            <a:r>
              <a:rPr lang="nb-NO" b="1" dirty="0"/>
              <a:t>innlåsinger</a:t>
            </a:r>
            <a:r>
              <a:rPr lang="nb-NO" dirty="0"/>
              <a:t> på biblioteket, utenom </a:t>
            </a:r>
            <a:r>
              <a:rPr lang="nb-NO" dirty="0" smtClean="0"/>
              <a:t>betjent åpningstid. </a:t>
            </a:r>
          </a:p>
          <a:p>
            <a:r>
              <a:rPr lang="nb-NO" dirty="0" smtClean="0"/>
              <a:t>I </a:t>
            </a:r>
            <a:r>
              <a:rPr lang="nb-NO" dirty="0"/>
              <a:t>løpet av påsken </a:t>
            </a:r>
            <a:r>
              <a:rPr lang="nb-NO" dirty="0" smtClean="0"/>
              <a:t>2017 </a:t>
            </a:r>
            <a:r>
              <a:rPr lang="nb-NO" dirty="0"/>
              <a:t>(fra </a:t>
            </a:r>
            <a:r>
              <a:rPr lang="nb-NO" dirty="0" smtClean="0"/>
              <a:t>onsdag 12.4. </a:t>
            </a:r>
            <a:r>
              <a:rPr lang="nb-NO" dirty="0"/>
              <a:t>til og med mandag </a:t>
            </a:r>
            <a:r>
              <a:rPr lang="nb-NO" dirty="0" smtClean="0"/>
              <a:t>17. </a:t>
            </a:r>
            <a:r>
              <a:rPr lang="nb-NO" dirty="0"/>
              <a:t>mars) var det </a:t>
            </a:r>
            <a:r>
              <a:rPr lang="nb-NO" b="1" dirty="0" smtClean="0"/>
              <a:t>309</a:t>
            </a:r>
            <a:r>
              <a:rPr lang="nb-NO" dirty="0" smtClean="0"/>
              <a:t> </a:t>
            </a:r>
            <a:r>
              <a:rPr lang="nb-NO" dirty="0"/>
              <a:t>innlåsinger på hovedbiblioteket, utenom </a:t>
            </a:r>
            <a:r>
              <a:rPr lang="nb-NO" dirty="0" smtClean="0"/>
              <a:t>betjent åpningstid.</a:t>
            </a:r>
          </a:p>
          <a:p>
            <a:r>
              <a:rPr lang="nb-NO" dirty="0" smtClean="0"/>
              <a:t>3079 </a:t>
            </a:r>
            <a:r>
              <a:rPr lang="nb-NO" dirty="0"/>
              <a:t>personer har nå tegnet </a:t>
            </a:r>
            <a:r>
              <a:rPr lang="nb-NO" dirty="0" smtClean="0"/>
              <a:t>adgangsavtale </a:t>
            </a:r>
            <a:r>
              <a:rPr lang="nb-NO" dirty="0"/>
              <a:t>og dermed oppgradert lånekortet sitt til </a:t>
            </a:r>
            <a:r>
              <a:rPr lang="nb-NO" dirty="0" smtClean="0"/>
              <a:t>nøkkelkort.</a:t>
            </a:r>
          </a:p>
          <a:p>
            <a:r>
              <a:rPr lang="nb-NO" dirty="0"/>
              <a:t>Totalt i </a:t>
            </a:r>
            <a:r>
              <a:rPr lang="nb-NO" dirty="0" smtClean="0"/>
              <a:t>2017 </a:t>
            </a:r>
            <a:r>
              <a:rPr lang="nb-NO" dirty="0"/>
              <a:t>har lånere låst seg inn på biblioteket </a:t>
            </a:r>
            <a:r>
              <a:rPr lang="nb-NO" b="1" dirty="0" smtClean="0"/>
              <a:t>11446</a:t>
            </a:r>
            <a:r>
              <a:rPr lang="nb-NO" dirty="0" smtClean="0"/>
              <a:t> ganger</a:t>
            </a:r>
            <a:r>
              <a:rPr lang="nb-NO" dirty="0"/>
              <a:t>. Dette gir et snitt på </a:t>
            </a:r>
            <a:r>
              <a:rPr lang="nb-NO" dirty="0" smtClean="0"/>
              <a:t>31,4 per </a:t>
            </a:r>
            <a:r>
              <a:rPr lang="nb-NO" dirty="0"/>
              <a:t>dag. </a:t>
            </a:r>
            <a:r>
              <a:rPr lang="nb-NO" dirty="0" smtClean="0"/>
              <a:t/>
            </a:r>
            <a:br>
              <a:rPr lang="nb-NO" dirty="0" smtClean="0"/>
            </a:br>
            <a:r>
              <a:rPr lang="nb-NO" dirty="0" smtClean="0"/>
              <a:t>(2016</a:t>
            </a:r>
            <a:r>
              <a:rPr lang="nb-NO" dirty="0"/>
              <a:t>: </a:t>
            </a:r>
            <a:r>
              <a:rPr lang="nb-NO" dirty="0" smtClean="0"/>
              <a:t>8 389 </a:t>
            </a:r>
            <a:r>
              <a:rPr lang="nb-NO" dirty="0"/>
              <a:t>innlåsinger /</a:t>
            </a:r>
            <a:r>
              <a:rPr lang="nb-NO" dirty="0" smtClean="0"/>
              <a:t>22,9 pr dag) </a:t>
            </a:r>
            <a:br>
              <a:rPr lang="nb-NO" dirty="0" smtClean="0"/>
            </a:br>
            <a:r>
              <a:rPr lang="nb-NO" dirty="0" smtClean="0"/>
              <a:t>(2015</a:t>
            </a:r>
            <a:r>
              <a:rPr lang="nb-NO" dirty="0"/>
              <a:t>: 6 190 innlåsinger/16,9 pr dag)</a:t>
            </a:r>
            <a:br>
              <a:rPr lang="nb-NO" dirty="0"/>
            </a:br>
            <a:r>
              <a:rPr lang="nb-NO" dirty="0"/>
              <a:t/>
            </a:r>
            <a:br>
              <a:rPr lang="nb-NO" dirty="0"/>
            </a:br>
            <a:endParaRPr lang="nb-NO" dirty="0"/>
          </a:p>
        </p:txBody>
      </p:sp>
    </p:spTree>
    <p:extLst>
      <p:ext uri="{BB962C8B-B14F-4D97-AF65-F5344CB8AC3E}">
        <p14:creationId xmlns:p14="http://schemas.microsoft.com/office/powerpoint/2010/main" val="4085454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Andre aktiviteter	</a:t>
            </a:r>
            <a:endParaRPr lang="nb-NO" dirty="0"/>
          </a:p>
        </p:txBody>
      </p:sp>
      <p:sp>
        <p:nvSpPr>
          <p:cNvPr id="3" name="Plassholder for innhold 2"/>
          <p:cNvSpPr>
            <a:spLocks noGrp="1"/>
          </p:cNvSpPr>
          <p:nvPr>
            <p:ph idx="1"/>
          </p:nvPr>
        </p:nvSpPr>
        <p:spPr/>
        <p:txBody>
          <a:bodyPr>
            <a:normAutofit fontScale="77500" lnSpcReduction="20000"/>
          </a:bodyPr>
          <a:lstStyle/>
          <a:p>
            <a:r>
              <a:rPr lang="nb-NO" dirty="0" err="1" smtClean="0"/>
              <a:t>Sommerles</a:t>
            </a:r>
            <a:endParaRPr lang="nb-NO" dirty="0" smtClean="0"/>
          </a:p>
          <a:p>
            <a:r>
              <a:rPr lang="nb-NO" dirty="0" smtClean="0"/>
              <a:t>Kulturell skolesekk i Sarpsborgskolen (</a:t>
            </a:r>
            <a:r>
              <a:rPr lang="nb-NO" dirty="0" err="1" smtClean="0"/>
              <a:t>KiSs</a:t>
            </a:r>
            <a:r>
              <a:rPr lang="nb-NO" dirty="0" smtClean="0"/>
              <a:t>)</a:t>
            </a:r>
          </a:p>
          <a:p>
            <a:r>
              <a:rPr lang="nb-NO" dirty="0" smtClean="0"/>
              <a:t>Tilstedeværelse ved arrangementer</a:t>
            </a:r>
          </a:p>
          <a:p>
            <a:pPr lvl="1"/>
            <a:r>
              <a:rPr lang="nb-NO" sz="2000" dirty="0" smtClean="0"/>
              <a:t>F.eks. Forbausende </a:t>
            </a:r>
            <a:r>
              <a:rPr lang="nb-NO" sz="2000" dirty="0" err="1" smtClean="0"/>
              <a:t>byfest</a:t>
            </a:r>
            <a:r>
              <a:rPr lang="nb-NO" sz="2000" dirty="0" smtClean="0"/>
              <a:t>, </a:t>
            </a:r>
            <a:r>
              <a:rPr lang="nb-NO" sz="2000" dirty="0" err="1" smtClean="0"/>
              <a:t>Smaalensmarken</a:t>
            </a:r>
            <a:r>
              <a:rPr lang="nb-NO" sz="2000" dirty="0" smtClean="0"/>
              <a:t>, Sarpsborgmarken, Olavsfestivalen, Folk i </a:t>
            </a:r>
            <a:r>
              <a:rPr lang="nb-NO" sz="2000" dirty="0" err="1" smtClean="0"/>
              <a:t>Sarp</a:t>
            </a:r>
            <a:endParaRPr lang="nb-NO" sz="2000" dirty="0" smtClean="0"/>
          </a:p>
          <a:p>
            <a:r>
              <a:rPr lang="nb-NO" dirty="0" smtClean="0"/>
              <a:t>Arrangementer</a:t>
            </a:r>
          </a:p>
          <a:p>
            <a:pPr lvl="1"/>
            <a:r>
              <a:rPr lang="nb-NO" dirty="0" smtClean="0">
                <a:hlinkClick r:id="rId3"/>
              </a:rPr>
              <a:t>Brosjyre</a:t>
            </a:r>
            <a:endParaRPr lang="nb-NO" dirty="0" smtClean="0"/>
          </a:p>
          <a:p>
            <a:pPr lvl="1"/>
            <a:r>
              <a:rPr lang="nb-NO" dirty="0" smtClean="0"/>
              <a:t>Bok og kaffe</a:t>
            </a:r>
          </a:p>
          <a:p>
            <a:pPr lvl="1"/>
            <a:r>
              <a:rPr lang="nb-NO" dirty="0" err="1" smtClean="0"/>
              <a:t>Sarp</a:t>
            </a:r>
            <a:r>
              <a:rPr lang="nb-NO" dirty="0" smtClean="0"/>
              <a:t> </a:t>
            </a:r>
            <a:r>
              <a:rPr lang="nb-NO" dirty="0" err="1" smtClean="0"/>
              <a:t>Historica</a:t>
            </a:r>
            <a:endParaRPr lang="nb-NO" dirty="0" smtClean="0"/>
          </a:p>
          <a:p>
            <a:pPr lvl="1"/>
            <a:r>
              <a:rPr lang="nb-NO" dirty="0" smtClean="0"/>
              <a:t>Litteraturuka</a:t>
            </a:r>
            <a:br>
              <a:rPr lang="nb-NO" dirty="0" smtClean="0"/>
            </a:br>
            <a:r>
              <a:rPr lang="nb-NO" dirty="0" smtClean="0"/>
              <a:t/>
            </a:r>
            <a:br>
              <a:rPr lang="nb-NO" dirty="0" smtClean="0"/>
            </a:br>
            <a:r>
              <a:rPr lang="nb-NO" dirty="0" smtClean="0"/>
              <a:t/>
            </a:r>
            <a:br>
              <a:rPr lang="nb-NO" dirty="0" smtClean="0"/>
            </a:br>
            <a:endParaRPr lang="nb-NO" dirty="0"/>
          </a:p>
        </p:txBody>
      </p:sp>
    </p:spTree>
    <p:extLst>
      <p:ext uri="{BB962C8B-B14F-4D97-AF65-F5344CB8AC3E}">
        <p14:creationId xmlns:p14="http://schemas.microsoft.com/office/powerpoint/2010/main" val="2372589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Sarpsborg bibliotek nå og i framtiden 300817">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3F74C4EB93F3F341B2A409D37DBF9E6F" ma:contentTypeVersion="0" ma:contentTypeDescription="Opprett et nytt dokument." ma:contentTypeScope="" ma:versionID="445edbd6923ca8ba318d0c36155633f8">
  <xsd:schema xmlns:xsd="http://www.w3.org/2001/XMLSchema" xmlns:xs="http://www.w3.org/2001/XMLSchema" xmlns:p="http://schemas.microsoft.com/office/2006/metadata/properties" targetNamespace="http://schemas.microsoft.com/office/2006/metadata/properties" ma:root="true" ma:fieldsID="62f02b146073a92f2a83d1e71ef19dac">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62B0A60-3F31-48E6-9390-3C1CAB20E9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649FCB1C-F5B4-46BA-9758-812BF7DCAEBA}">
  <ds:schemaRefs>
    <ds:schemaRef ds:uri="http://schemas.microsoft.com/office/2006/documentManagement/types"/>
    <ds:schemaRef ds:uri="http://purl.org/dc/elements/1.1/"/>
    <ds:schemaRef ds:uri="http://purl.org/dc/terms/"/>
    <ds:schemaRef ds:uri="http://schemas.openxmlformats.org/package/2006/metadata/core-properties"/>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659E5B44-1282-4C08-92A5-9D35A541578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Sarpsborg bibliotek nå og i framtiden 300817</Template>
  <TotalTime>161</TotalTime>
  <Words>327</Words>
  <Application>Microsoft Office PowerPoint</Application>
  <PresentationFormat>Skjermfremvisning (4:3)</PresentationFormat>
  <Paragraphs>118</Paragraphs>
  <Slides>12</Slides>
  <Notes>4</Notes>
  <HiddenSlides>0</HiddenSlides>
  <MMClips>0</MMClips>
  <ScaleCrop>false</ScaleCrop>
  <HeadingPairs>
    <vt:vector size="4" baseType="variant">
      <vt:variant>
        <vt:lpstr>Tema</vt:lpstr>
      </vt:variant>
      <vt:variant>
        <vt:i4>1</vt:i4>
      </vt:variant>
      <vt:variant>
        <vt:lpstr>Lysbildetitler</vt:lpstr>
      </vt:variant>
      <vt:variant>
        <vt:i4>12</vt:i4>
      </vt:variant>
    </vt:vector>
  </HeadingPairs>
  <TitlesOfParts>
    <vt:vector size="13" baseType="lpstr">
      <vt:lpstr>Sarpsborg bibliotek nå og i framtiden 300817</vt:lpstr>
      <vt:lpstr>Sarpsborg bibliotek nå og i framtiden</vt:lpstr>
      <vt:lpstr>Aller først - hvorfor?</vt:lpstr>
      <vt:lpstr>PowerPoint-presentasjon</vt:lpstr>
      <vt:lpstr>Hva?</vt:lpstr>
      <vt:lpstr>Noen nøkkeltall fra vårt bibliotek</vt:lpstr>
      <vt:lpstr>Statistikk </vt:lpstr>
      <vt:lpstr>Flere tall</vt:lpstr>
      <vt:lpstr>Meråpent bibliotek</vt:lpstr>
      <vt:lpstr>Andre aktiviteter </vt:lpstr>
      <vt:lpstr>PowerPoint-presentasjon</vt:lpstr>
      <vt:lpstr>Hvordan? </vt:lpstr>
      <vt:lpstr>PowerPoint-presentasjon</vt:lpstr>
    </vt:vector>
  </TitlesOfParts>
  <Company>Sarpsborg Kommune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Sarpsborg bibliotek nå og i framtiden</dc:title>
  <dc:creator>Anette Kure</dc:creator>
  <cp:lastModifiedBy>Anette Kure</cp:lastModifiedBy>
  <cp:revision>2</cp:revision>
  <cp:lastPrinted>2018-01-02T09:29:21Z</cp:lastPrinted>
  <dcterms:created xsi:type="dcterms:W3CDTF">2018-01-10T15:13:33Z</dcterms:created>
  <dcterms:modified xsi:type="dcterms:W3CDTF">2018-01-10T17:54:41Z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0x0101003F74C4EB93F3F341B2A409D37DBF9E6F</vt:lpwstr>
  </property>
  <property fmtid="{D5CDD505-2E9C-101B-9397-08002B2CF9AE}" pid="3" name="IsMyDocuments">
    <vt:bool>true</vt:bool>
  </property>
</Properties>
</file>